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80"/>
  </p:notesMasterIdLst>
  <p:handoutMasterIdLst>
    <p:handoutMasterId r:id="rId81"/>
  </p:handoutMasterIdLst>
  <p:sldIdLst>
    <p:sldId id="270" r:id="rId3"/>
    <p:sldId id="990" r:id="rId4"/>
    <p:sldId id="326" r:id="rId5"/>
    <p:sldId id="1324" r:id="rId6"/>
    <p:sldId id="1325" r:id="rId7"/>
    <p:sldId id="1326" r:id="rId8"/>
    <p:sldId id="1327" r:id="rId9"/>
    <p:sldId id="1329" r:id="rId10"/>
    <p:sldId id="1333" r:id="rId11"/>
    <p:sldId id="1338" r:id="rId12"/>
    <p:sldId id="1405" r:id="rId13"/>
    <p:sldId id="1406" r:id="rId14"/>
    <p:sldId id="1407" r:id="rId15"/>
    <p:sldId id="1339" r:id="rId16"/>
    <p:sldId id="1340" r:id="rId17"/>
    <p:sldId id="1341" r:id="rId18"/>
    <p:sldId id="1342" r:id="rId19"/>
    <p:sldId id="1343" r:id="rId20"/>
    <p:sldId id="1344" r:id="rId21"/>
    <p:sldId id="1345" r:id="rId22"/>
    <p:sldId id="1408" r:id="rId23"/>
    <p:sldId id="1346" r:id="rId24"/>
    <p:sldId id="1347" r:id="rId25"/>
    <p:sldId id="1348" r:id="rId26"/>
    <p:sldId id="1349"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3" r:id="rId40"/>
    <p:sldId id="1364" r:id="rId41"/>
    <p:sldId id="1409" r:id="rId42"/>
    <p:sldId id="1365" r:id="rId43"/>
    <p:sldId id="1413" r:id="rId44"/>
    <p:sldId id="1414" r:id="rId45"/>
    <p:sldId id="1411" r:id="rId46"/>
    <p:sldId id="1412" r:id="rId47"/>
    <p:sldId id="1366" r:id="rId48"/>
    <p:sldId id="1367" r:id="rId49"/>
    <p:sldId id="1368" r:id="rId50"/>
    <p:sldId id="1369" r:id="rId51"/>
    <p:sldId id="1370" r:id="rId52"/>
    <p:sldId id="1373" r:id="rId53"/>
    <p:sldId id="1374" r:id="rId54"/>
    <p:sldId id="1375" r:id="rId55"/>
    <p:sldId id="1376" r:id="rId56"/>
    <p:sldId id="1377" r:id="rId57"/>
    <p:sldId id="1378" r:id="rId58"/>
    <p:sldId id="1379" r:id="rId59"/>
    <p:sldId id="1380" r:id="rId60"/>
    <p:sldId id="1381" r:id="rId61"/>
    <p:sldId id="1382" r:id="rId62"/>
    <p:sldId id="1383" r:id="rId63"/>
    <p:sldId id="1384" r:id="rId64"/>
    <p:sldId id="1385" r:id="rId65"/>
    <p:sldId id="1386" r:id="rId66"/>
    <p:sldId id="1387" r:id="rId67"/>
    <p:sldId id="1388" r:id="rId68"/>
    <p:sldId id="1416" r:id="rId69"/>
    <p:sldId id="1417" r:id="rId70"/>
    <p:sldId id="1418" r:id="rId71"/>
    <p:sldId id="1419" r:id="rId72"/>
    <p:sldId id="1415" r:id="rId73"/>
    <p:sldId id="1420" r:id="rId74"/>
    <p:sldId id="1422" r:id="rId75"/>
    <p:sldId id="1423" r:id="rId76"/>
    <p:sldId id="725" r:id="rId77"/>
    <p:sldId id="538" r:id="rId78"/>
    <p:sldId id="377" r:id="rId79"/>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autoAdjust="0"/>
    <p:restoredTop sz="94254"/>
  </p:normalViewPr>
  <p:slideViewPr>
    <p:cSldViewPr showGuides="1">
      <p:cViewPr varScale="1">
        <p:scale>
          <a:sx n="70" d="100"/>
          <a:sy n="70" d="100"/>
        </p:scale>
        <p:origin x="534" y="66"/>
      </p:cViewPr>
      <p:guideLst>
        <p:guide orient="horz" pos="2160"/>
        <p:guide pos="285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slide" Target="slides/slide66.xml" /><Relationship Id="rId76" Type="http://schemas.openxmlformats.org/officeDocument/2006/relationships/slide" Target="slides/slide74.xml" /><Relationship Id="rId84" Type="http://schemas.openxmlformats.org/officeDocument/2006/relationships/theme" Target="theme/theme1.xml" /><Relationship Id="rId7" Type="http://schemas.openxmlformats.org/officeDocument/2006/relationships/slide" Target="slides/slide5.xml" /><Relationship Id="rId71" Type="http://schemas.openxmlformats.org/officeDocument/2006/relationships/slide" Target="slides/slide69.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slide" Target="slides/slide72.xml" /><Relationship Id="rId79" Type="http://schemas.openxmlformats.org/officeDocument/2006/relationships/slide" Target="slides/slide77.xml" /><Relationship Id="rId5" Type="http://schemas.openxmlformats.org/officeDocument/2006/relationships/slide" Target="slides/slide3.xml" /><Relationship Id="rId61" Type="http://schemas.openxmlformats.org/officeDocument/2006/relationships/slide" Target="slides/slide59.xml" /><Relationship Id="rId82" Type="http://schemas.openxmlformats.org/officeDocument/2006/relationships/presProps" Target="presProps.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77" Type="http://schemas.openxmlformats.org/officeDocument/2006/relationships/slide" Target="slides/slide75.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80" Type="http://schemas.openxmlformats.org/officeDocument/2006/relationships/notesMaster" Target="notesMasters/notesMaster1.xml" /><Relationship Id="rId85" Type="http://schemas.openxmlformats.org/officeDocument/2006/relationships/tableStyles" Target="tableStyles.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slide" Target="slides/slide73.xml" /><Relationship Id="rId83"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4.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10" Type="http://schemas.openxmlformats.org/officeDocument/2006/relationships/slide" Target="slides/slide8.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slide" Target="slides/slide76.xml" /><Relationship Id="rId81" Type="http://schemas.openxmlformats.org/officeDocument/2006/relationships/handoutMaster" Target="handoutMasters/handoutMaster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19 November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12603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19 November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1529918785"/>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19 November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76973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83037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931662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2149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51165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FB4CA7FF-3928-4E70-B3F7-39F5B22DD92F}" type="slidenum">
              <a:rPr lang="en-US" altLang="en-US"/>
              <a:pPr>
                <a:spcBef>
                  <a:spcPct val="0"/>
                </a:spcBef>
              </a:pPr>
              <a:t>15</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429091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425629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44526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32536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7F6B2196-2421-4942-B3CB-FBF881D28FC6}" type="slidenum">
              <a:rPr lang="en-US" altLang="en-US" sz="1200" b="0" i="0">
                <a:latin typeface="Times New Roman" panose="02020603050405020304" pitchFamily="18" charset="0"/>
              </a:rPr>
              <a:pPr/>
              <a:t>19</a:t>
            </a:fld>
            <a:endParaRPr lang="en-US" altLang="en-US" sz="1200" b="0" i="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411933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89215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8779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976876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027385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57792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757098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3379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5194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89247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42284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A18B250E-E882-4C78-A892-6772A7BAEA64}" type="slidenum">
              <a:rPr lang="en-US" altLang="en-US">
                <a:solidFill>
                  <a:srgbClr val="000000"/>
                </a:solidFill>
              </a:rPr>
              <a:pPr>
                <a:spcBef>
                  <a:spcPct val="0"/>
                </a:spcBef>
              </a:pPr>
              <a:t>30</a:t>
            </a:fld>
            <a:endParaRPr lang="en-US" altLang="en-US">
              <a:solidFill>
                <a:srgbClr val="000000"/>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4236354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71467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413199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909692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93580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609890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2F1A382A-9EFF-43D4-B63C-2BEE4A0261BA}" type="slidenum">
              <a:rPr lang="en-US" altLang="en-US" sz="1200" b="0" i="0">
                <a:latin typeface="Times New Roman" panose="02020603050405020304" pitchFamily="18" charset="0"/>
              </a:rPr>
              <a:pPr/>
              <a:t>35</a:t>
            </a:fld>
            <a:endParaRPr lang="en-US" altLang="en-US" sz="1200" b="0" i="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026601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7A410F14-D356-466D-BE12-436FEEA7B699}" type="slidenum">
              <a:rPr lang="en-US" altLang="en-US" sz="1200" b="0" i="0">
                <a:latin typeface="Times New Roman" panose="02020603050405020304" pitchFamily="18" charset="0"/>
              </a:rPr>
              <a:pPr/>
              <a:t>36</a:t>
            </a:fld>
            <a:endParaRPr lang="en-US" altLang="en-US" sz="1200" b="0" i="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22452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5B87FC6E-7581-40E7-B5D9-700D670B8A0D}" type="slidenum">
              <a:rPr lang="en-US" altLang="en-US" sz="1200" b="0" i="0">
                <a:latin typeface="Times New Roman" panose="02020603050405020304" pitchFamily="18" charset="0"/>
              </a:rPr>
              <a:pPr/>
              <a:t>37</a:t>
            </a:fld>
            <a:endParaRPr lang="en-US" altLang="en-US" sz="1200" b="0" i="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16696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025407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278011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7A410F14-D356-466D-BE12-436FEEA7B699}" type="slidenum">
              <a:rPr lang="en-US" altLang="en-US" sz="1200" b="0" i="0">
                <a:latin typeface="Times New Roman" panose="02020603050405020304" pitchFamily="18" charset="0"/>
              </a:rPr>
              <a:pPr/>
              <a:t>40</a:t>
            </a:fld>
            <a:endParaRPr lang="en-US" altLang="en-US" sz="1200" b="0" i="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51486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59591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41392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20531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481187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846648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816234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337550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28567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719753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478232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45312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8399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20FE5EFC-E4AF-42E5-947B-E243F8DB40C7}" type="slidenum">
              <a:rPr lang="en-US" altLang="en-US">
                <a:solidFill>
                  <a:srgbClr val="000000"/>
                </a:solidFill>
              </a:rPr>
              <a:pPr>
                <a:spcBef>
                  <a:spcPct val="0"/>
                </a:spcBef>
              </a:pPr>
              <a:t>6</a:t>
            </a:fld>
            <a:endParaRPr lang="en-US" altLang="en-US">
              <a:solidFill>
                <a:srgbClr val="000000"/>
              </a:solidFill>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648758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325370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4270975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7680302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67A29D1F-CD3B-44AD-A272-AC2D3D6A7408}" type="slidenum">
              <a:rPr lang="en-US" altLang="en-US"/>
              <a:pPr>
                <a:spcBef>
                  <a:spcPct val="0"/>
                </a:spcBef>
              </a:pPr>
              <a:t>55</a:t>
            </a:fld>
            <a:endParaRPr lang="en-US" alt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2957545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C7C31BBC-BB73-4A96-BDAE-77656E804AB8}" type="slidenum">
              <a:rPr lang="en-US" altLang="en-US"/>
              <a:pPr>
                <a:spcBef>
                  <a:spcPct val="0"/>
                </a:spcBef>
              </a:pPr>
              <a:t>56</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2581049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878841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2F9ADB3C-58BA-40B9-ACD9-B7267B63DAF2}" type="slidenum">
              <a:rPr lang="en-US" altLang="en-US" sz="1200" b="0" i="0">
                <a:latin typeface="Times New Roman" panose="02020603050405020304" pitchFamily="18" charset="0"/>
              </a:rPr>
              <a:pPr/>
              <a:t>58</a:t>
            </a:fld>
            <a:endParaRPr lang="en-US" altLang="en-US" sz="1200" b="0" i="0">
              <a:latin typeface="Times New Roman" panose="02020603050405020304"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04647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1563007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C8FCB869-DA1D-43E6-90FE-DE5EFA3E2D0E}" type="slidenum">
              <a:rPr lang="en-US" altLang="en-US"/>
              <a:pPr>
                <a:spcBef>
                  <a:spcPct val="0"/>
                </a:spcBef>
              </a:pPr>
              <a:t>60</a:t>
            </a:fld>
            <a:endParaRPr lang="en-US" alt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604906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88606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1514597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fld id="{999C2924-CF84-4799-97CF-396287F401F0}" type="slidenum">
              <a:rPr lang="en-US" altLang="en-US" sz="1200" b="0" i="0">
                <a:latin typeface="Times New Roman" panose="02020603050405020304" pitchFamily="18" charset="0"/>
              </a:rPr>
              <a:pPr/>
              <a:t>62</a:t>
            </a:fld>
            <a:endParaRPr lang="en-US" altLang="en-US" sz="1200" b="0" i="0">
              <a:latin typeface="Times New Roman" panose="02020603050405020304"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9031006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901126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A60D1A8A-87BB-4A81-B42C-171A37B9CEE7}" type="slidenum">
              <a:rPr lang="en-US" altLang="en-US"/>
              <a:pPr>
                <a:spcBef>
                  <a:spcPct val="0"/>
                </a:spcBef>
              </a:pPr>
              <a:t>64</a:t>
            </a:fld>
            <a:endParaRPr lang="en-US" alt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598581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0DE15E0F-7422-49F0-BE49-EB547D04D2A2}" type="slidenum">
              <a:rPr lang="en-US" altLang="en-US"/>
              <a:pPr>
                <a:spcBef>
                  <a:spcPct val="0"/>
                </a:spcBef>
              </a:pPr>
              <a:t>65</a:t>
            </a:fld>
            <a:endParaRPr lang="en-US" altLang="en-US"/>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3114637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66</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2765944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67</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19062725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68</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1736631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69</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3232714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71</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1930356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72</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1746481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606259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73</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2336887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fld id="{83B839B7-A2F4-4E1E-8530-D016BC5B4924}" type="slidenum">
              <a:rPr lang="en-US" altLang="en-US">
                <a:solidFill>
                  <a:srgbClr val="000000"/>
                </a:solidFill>
              </a:rPr>
              <a:pPr>
                <a:spcBef>
                  <a:spcPct val="0"/>
                </a:spcBef>
              </a:pPr>
              <a:t>74</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ヒラギノ角ゴ Pro W3" pitchFamily="31" charset="-128"/>
            </a:endParaRPr>
          </a:p>
        </p:txBody>
      </p:sp>
    </p:spTree>
    <p:extLst>
      <p:ext uri="{BB962C8B-B14F-4D97-AF65-F5344CB8AC3E}">
        <p14:creationId xmlns:p14="http://schemas.microsoft.com/office/powerpoint/2010/main" val="67685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258710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ヒラギノ角ゴ Pro W3" pitchFamily="31" charset="-128"/>
              </a:defRPr>
            </a:lvl1pPr>
            <a:lvl2pPr marL="37931725" indent="-37474525">
              <a:spcBef>
                <a:spcPct val="30000"/>
              </a:spcBef>
              <a:defRPr sz="1200">
                <a:solidFill>
                  <a:schemeClr val="tx1"/>
                </a:solidFill>
                <a:latin typeface="Times New Roman" panose="02020603050405020304" pitchFamily="18" charset="0"/>
                <a:ea typeface="ヒラギノ角ゴ Pro W3" pitchFamily="31" charset="-128"/>
              </a:defRPr>
            </a:lvl2pPr>
            <a:lvl3pPr marL="1143000" indent="-228600">
              <a:spcBef>
                <a:spcPct val="30000"/>
              </a:spcBef>
              <a:defRPr sz="1200">
                <a:solidFill>
                  <a:schemeClr val="tx1"/>
                </a:solidFill>
                <a:latin typeface="Times New Roman" panose="02020603050405020304" pitchFamily="18" charset="0"/>
                <a:ea typeface="ヒラギノ角ゴ Pro W3" pitchFamily="31" charset="-128"/>
              </a:defRPr>
            </a:lvl3pPr>
            <a:lvl4pPr marL="1600200" indent="-228600">
              <a:spcBef>
                <a:spcPct val="30000"/>
              </a:spcBef>
              <a:defRPr sz="1200">
                <a:solidFill>
                  <a:schemeClr val="tx1"/>
                </a:solidFill>
                <a:latin typeface="Times New Roman" panose="02020603050405020304" pitchFamily="18" charset="0"/>
                <a:ea typeface="ヒラギノ角ゴ Pro W3" pitchFamily="31" charset="-128"/>
              </a:defRPr>
            </a:lvl4pPr>
            <a:lvl5pPr marL="2057400" indent="-228600">
              <a:spcBef>
                <a:spcPct val="30000"/>
              </a:spcBef>
              <a:defRPr sz="1200">
                <a:solidFill>
                  <a:schemeClr val="tx1"/>
                </a:solidFill>
                <a:latin typeface="Times New Roman" panose="02020603050405020304" pitchFamily="18" charset="0"/>
                <a:ea typeface="ヒラギノ角ゴ Pro W3" pitchFamily="31"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pitchFamily="31" charset="-128"/>
              </a:defRPr>
            </a:lvl9pPr>
          </a:lstStyle>
          <a:p>
            <a:pPr>
              <a:spcBef>
                <a:spcPct val="0"/>
              </a:spcBef>
            </a:pPr>
            <a:r>
              <a:rPr lang="en-US" altLang="en-US"/>
              <a:t>24.#</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pitchFamily="31" charset="-128"/>
            </a:endParaRPr>
          </a:p>
        </p:txBody>
      </p:sp>
    </p:spTree>
    <p:extLst>
      <p:ext uri="{BB962C8B-B14F-4D97-AF65-F5344CB8AC3E}">
        <p14:creationId xmlns:p14="http://schemas.microsoft.com/office/powerpoint/2010/main" val="374541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11/19/2022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vmlDrawing" Target="../drawings/vmlDrawing1.v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1.emf"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oleObject" Target="../embeddings/oleObject1.bin"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 /><Relationship Id="rId13" Type="http://schemas.openxmlformats.org/officeDocument/2006/relationships/slideLayout" Target="../slideLayouts/slideLayout29.xml" /><Relationship Id="rId18" Type="http://schemas.openxmlformats.org/officeDocument/2006/relationships/vmlDrawing" Target="../drawings/vmlDrawing2.vml" /><Relationship Id="rId3" Type="http://schemas.openxmlformats.org/officeDocument/2006/relationships/slideLayout" Target="../slideLayouts/slideLayout19.xml" /><Relationship Id="rId7" Type="http://schemas.openxmlformats.org/officeDocument/2006/relationships/slideLayout" Target="../slideLayouts/slideLayout23.xml" /><Relationship Id="rId12" Type="http://schemas.openxmlformats.org/officeDocument/2006/relationships/slideLayout" Target="../slideLayouts/slideLayout28.xml" /><Relationship Id="rId17" Type="http://schemas.openxmlformats.org/officeDocument/2006/relationships/theme" Target="../theme/theme2.xml" /><Relationship Id="rId2" Type="http://schemas.openxmlformats.org/officeDocument/2006/relationships/slideLayout" Target="../slideLayouts/slideLayout18.xml" /><Relationship Id="rId16" Type="http://schemas.openxmlformats.org/officeDocument/2006/relationships/slideLayout" Target="../slideLayouts/slideLayout32.xml" /><Relationship Id="rId20" Type="http://schemas.openxmlformats.org/officeDocument/2006/relationships/image" Target="../media/image1.emf" /><Relationship Id="rId1" Type="http://schemas.openxmlformats.org/officeDocument/2006/relationships/slideLayout" Target="../slideLayouts/slideLayout17.xml" /><Relationship Id="rId6" Type="http://schemas.openxmlformats.org/officeDocument/2006/relationships/slideLayout" Target="../slideLayouts/slideLayout22.xml" /><Relationship Id="rId11" Type="http://schemas.openxmlformats.org/officeDocument/2006/relationships/slideLayout" Target="../slideLayouts/slideLayout27.xml" /><Relationship Id="rId5" Type="http://schemas.openxmlformats.org/officeDocument/2006/relationships/slideLayout" Target="../slideLayouts/slideLayout21.xml" /><Relationship Id="rId15" Type="http://schemas.openxmlformats.org/officeDocument/2006/relationships/slideLayout" Target="../slideLayouts/slideLayout31.xml" /><Relationship Id="rId10" Type="http://schemas.openxmlformats.org/officeDocument/2006/relationships/slideLayout" Target="../slideLayouts/slideLayout26.xml" /><Relationship Id="rId19" Type="http://schemas.openxmlformats.org/officeDocument/2006/relationships/oleObject" Target="../embeddings/oleObject2.bin" /><Relationship Id="rId4" Type="http://schemas.openxmlformats.org/officeDocument/2006/relationships/slideLayout" Target="../slideLayouts/slideLayout20.xml" /><Relationship Id="rId9" Type="http://schemas.openxmlformats.org/officeDocument/2006/relationships/slideLayout" Target="../slideLayouts/slideLayout25.xml" /><Relationship Id="rId14" Type="http://schemas.openxmlformats.org/officeDocument/2006/relationships/slideLayout" Target="../slideLayouts/slideLayout30.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1025" r:id="rId19" imgW="9538335" imgH="663575" progId="">
                  <p:embed/>
                </p:oleObj>
              </mc:Choice>
              <mc:Fallback>
                <p:oleObj r:id="rId19" imgW="9538335" imgH="663575" progId="">
                  <p:embed/>
                  <p:pic>
                    <p:nvPicPr>
                      <p:cNvPr id="1028" name="Object 4"/>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/77</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2049" r:id="rId19" imgW="9538335" imgH="663575" progId="">
                  <p:embed/>
                </p:oleObj>
              </mc:Choice>
              <mc:Fallback>
                <p:oleObj r:id="rId19" imgW="9538335" imgH="663575" progId="">
                  <p:embed/>
                  <p:pic>
                    <p:nvPicPr>
                      <p:cNvPr id="1028" name="Object 4"/>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3.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6.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0.xml" /><Relationship Id="rId1" Type="http://schemas.openxmlformats.org/officeDocument/2006/relationships/slideLayout" Target="../slideLayouts/slideLayout16.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1.xml" /><Relationship Id="rId1" Type="http://schemas.openxmlformats.org/officeDocument/2006/relationships/slideLayout" Target="../slideLayouts/slideLayout16.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2.xml" /><Relationship Id="rId1" Type="http://schemas.openxmlformats.org/officeDocument/2006/relationships/slideLayout" Target="../slideLayouts/slideLayout16.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6.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4.xml" /><Relationship Id="rId1" Type="http://schemas.openxmlformats.org/officeDocument/2006/relationships/slideLayout" Target="../slideLayouts/slideLayout16.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6.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6.xml" /><Relationship Id="rId1" Type="http://schemas.openxmlformats.org/officeDocument/2006/relationships/slideLayout" Target="../slideLayouts/slideLayout16.xml" /><Relationship Id="rId5" Type="http://schemas.openxmlformats.org/officeDocument/2006/relationships/image" Target="../media/image16.png" /><Relationship Id="rId4" Type="http://schemas.openxmlformats.org/officeDocument/2006/relationships/image" Target="../media/image15.png" /></Relationships>
</file>

<file path=ppt/slides/_rels/slide1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7.xml" /><Relationship Id="rId1" Type="http://schemas.openxmlformats.org/officeDocument/2006/relationships/slideLayout" Target="../slideLayouts/slideLayout16.xml" /><Relationship Id="rId4" Type="http://schemas.openxmlformats.org/officeDocument/2006/relationships/image" Target="../media/image18.png"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6.xml" /></Relationships>
</file>

<file path=ppt/slides/_rels/slide2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9.xml" /><Relationship Id="rId1" Type="http://schemas.openxmlformats.org/officeDocument/2006/relationships/slideLayout" Target="../slideLayouts/slideLayout16.xml" /></Relationships>
</file>

<file path=ppt/slides/_rels/slide2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6.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6.xml" /></Relationships>
</file>

<file path=ppt/slides/_rels/slide23.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1.png" /><Relationship Id="rId3" Type="http://schemas.openxmlformats.org/officeDocument/2006/relationships/image" Target="../media/image21.png" /><Relationship Id="rId7" Type="http://schemas.openxmlformats.org/officeDocument/2006/relationships/image" Target="../media/image25.png" /><Relationship Id="rId12" Type="http://schemas.openxmlformats.org/officeDocument/2006/relationships/image" Target="../media/image30.png" /><Relationship Id="rId2" Type="http://schemas.openxmlformats.org/officeDocument/2006/relationships/notesSlide" Target="../notesSlides/notesSlide21.xml" /><Relationship Id="rId1" Type="http://schemas.openxmlformats.org/officeDocument/2006/relationships/slideLayout" Target="../slideLayouts/slideLayout16.xml" /><Relationship Id="rId6" Type="http://schemas.openxmlformats.org/officeDocument/2006/relationships/image" Target="../media/image24.emf" /><Relationship Id="rId11" Type="http://schemas.openxmlformats.org/officeDocument/2006/relationships/image" Target="../media/image29.png" /><Relationship Id="rId5" Type="http://schemas.openxmlformats.org/officeDocument/2006/relationships/image" Target="../media/image23.png" /><Relationship Id="rId10" Type="http://schemas.openxmlformats.org/officeDocument/2006/relationships/image" Target="../media/image28.png" /><Relationship Id="rId4" Type="http://schemas.openxmlformats.org/officeDocument/2006/relationships/image" Target="../media/image22.png" /><Relationship Id="rId9" Type="http://schemas.openxmlformats.org/officeDocument/2006/relationships/image" Target="../media/image27.png" /></Relationships>
</file>

<file path=ppt/slides/_rels/slide24.xml.rels><?xml version="1.0" encoding="UTF-8" standalone="yes"?>
<Relationships xmlns="http://schemas.openxmlformats.org/package/2006/relationships"><Relationship Id="rId8" Type="http://schemas.openxmlformats.org/officeDocument/2006/relationships/image" Target="../media/image34.png" /><Relationship Id="rId13" Type="http://schemas.openxmlformats.org/officeDocument/2006/relationships/image" Target="../media/image39.png" /><Relationship Id="rId3" Type="http://schemas.openxmlformats.org/officeDocument/2006/relationships/image" Target="../media/image24.emf" /><Relationship Id="rId7" Type="http://schemas.openxmlformats.org/officeDocument/2006/relationships/image" Target="../media/image33.png" /><Relationship Id="rId12" Type="http://schemas.openxmlformats.org/officeDocument/2006/relationships/image" Target="../media/image38.png" /><Relationship Id="rId2" Type="http://schemas.openxmlformats.org/officeDocument/2006/relationships/notesSlide" Target="../notesSlides/notesSlide22.xml" /><Relationship Id="rId16" Type="http://schemas.openxmlformats.org/officeDocument/2006/relationships/image" Target="../media/image42.png" /><Relationship Id="rId1" Type="http://schemas.openxmlformats.org/officeDocument/2006/relationships/slideLayout" Target="../slideLayouts/slideLayout16.xml" /><Relationship Id="rId6" Type="http://schemas.openxmlformats.org/officeDocument/2006/relationships/image" Target="../media/image32.png" /><Relationship Id="rId11" Type="http://schemas.openxmlformats.org/officeDocument/2006/relationships/image" Target="../media/image37.png" /><Relationship Id="rId5" Type="http://schemas.openxmlformats.org/officeDocument/2006/relationships/image" Target="../media/image26.png" /><Relationship Id="rId15" Type="http://schemas.openxmlformats.org/officeDocument/2006/relationships/image" Target="../media/image41.png" /><Relationship Id="rId10" Type="http://schemas.openxmlformats.org/officeDocument/2006/relationships/image" Target="../media/image36.png" /><Relationship Id="rId4" Type="http://schemas.openxmlformats.org/officeDocument/2006/relationships/image" Target="../media/image25.png" /><Relationship Id="rId9" Type="http://schemas.openxmlformats.org/officeDocument/2006/relationships/image" Target="../media/image35.png" /><Relationship Id="rId14" Type="http://schemas.openxmlformats.org/officeDocument/2006/relationships/image" Target="../media/image40.png" /></Relationships>
</file>

<file path=ppt/slides/_rels/slide25.xml.rels><?xml version="1.0" encoding="UTF-8" standalone="yes"?>
<Relationships xmlns="http://schemas.openxmlformats.org/package/2006/relationships"><Relationship Id="rId8" Type="http://schemas.openxmlformats.org/officeDocument/2006/relationships/image" Target="../media/image45.png" /><Relationship Id="rId13" Type="http://schemas.openxmlformats.org/officeDocument/2006/relationships/image" Target="../media/image50.png" /><Relationship Id="rId3" Type="http://schemas.openxmlformats.org/officeDocument/2006/relationships/image" Target="../media/image24.emf" /><Relationship Id="rId7" Type="http://schemas.openxmlformats.org/officeDocument/2006/relationships/image" Target="../media/image44.png" /><Relationship Id="rId12" Type="http://schemas.openxmlformats.org/officeDocument/2006/relationships/image" Target="../media/image49.png" /><Relationship Id="rId2" Type="http://schemas.openxmlformats.org/officeDocument/2006/relationships/notesSlide" Target="../notesSlides/notesSlide23.xml" /><Relationship Id="rId1" Type="http://schemas.openxmlformats.org/officeDocument/2006/relationships/slideLayout" Target="../slideLayouts/slideLayout16.xml" /><Relationship Id="rId6" Type="http://schemas.openxmlformats.org/officeDocument/2006/relationships/image" Target="../media/image43.png" /><Relationship Id="rId11" Type="http://schemas.openxmlformats.org/officeDocument/2006/relationships/image" Target="../media/image48.png" /><Relationship Id="rId5" Type="http://schemas.openxmlformats.org/officeDocument/2006/relationships/image" Target="../media/image26.png" /><Relationship Id="rId10" Type="http://schemas.openxmlformats.org/officeDocument/2006/relationships/image" Target="../media/image47.png" /><Relationship Id="rId4" Type="http://schemas.openxmlformats.org/officeDocument/2006/relationships/image" Target="../media/image25.png" /><Relationship Id="rId9" Type="http://schemas.openxmlformats.org/officeDocument/2006/relationships/image" Target="../media/image46.png" /></Relationships>
</file>

<file path=ppt/slides/_rels/slide26.xml.rels><?xml version="1.0" encoding="UTF-8" standalone="yes"?>
<Relationships xmlns="http://schemas.openxmlformats.org/package/2006/relationships"><Relationship Id="rId8" Type="http://schemas.openxmlformats.org/officeDocument/2006/relationships/image" Target="../media/image45.png" /><Relationship Id="rId13" Type="http://schemas.openxmlformats.org/officeDocument/2006/relationships/image" Target="../media/image51.png" /><Relationship Id="rId3" Type="http://schemas.openxmlformats.org/officeDocument/2006/relationships/image" Target="../media/image24.emf" /><Relationship Id="rId7" Type="http://schemas.openxmlformats.org/officeDocument/2006/relationships/image" Target="../media/image44.png" /><Relationship Id="rId12" Type="http://schemas.openxmlformats.org/officeDocument/2006/relationships/image" Target="../media/image50.png" /><Relationship Id="rId2" Type="http://schemas.openxmlformats.org/officeDocument/2006/relationships/notesSlide" Target="../notesSlides/notesSlide24.xml" /><Relationship Id="rId1" Type="http://schemas.openxmlformats.org/officeDocument/2006/relationships/slideLayout" Target="../slideLayouts/slideLayout16.xml" /><Relationship Id="rId6" Type="http://schemas.openxmlformats.org/officeDocument/2006/relationships/image" Target="../media/image43.png" /><Relationship Id="rId11" Type="http://schemas.openxmlformats.org/officeDocument/2006/relationships/image" Target="../media/image49.png" /><Relationship Id="rId5" Type="http://schemas.openxmlformats.org/officeDocument/2006/relationships/image" Target="../media/image26.png" /><Relationship Id="rId15" Type="http://schemas.openxmlformats.org/officeDocument/2006/relationships/image" Target="../media/image53.png" /><Relationship Id="rId10" Type="http://schemas.openxmlformats.org/officeDocument/2006/relationships/image" Target="../media/image48.png" /><Relationship Id="rId4" Type="http://schemas.openxmlformats.org/officeDocument/2006/relationships/image" Target="../media/image25.png" /><Relationship Id="rId9" Type="http://schemas.openxmlformats.org/officeDocument/2006/relationships/image" Target="../media/image46.png" /><Relationship Id="rId14" Type="http://schemas.openxmlformats.org/officeDocument/2006/relationships/image" Target="../media/image52.png"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16.xml" /></Relationships>
</file>

<file path=ppt/slides/_rels/slide28.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26.xml" /><Relationship Id="rId1" Type="http://schemas.openxmlformats.org/officeDocument/2006/relationships/slideLayout" Target="../slideLayouts/slideLayout16.xml" /></Relationships>
</file>

<file path=ppt/slides/_rels/slide29.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27.xml" /><Relationship Id="rId1" Type="http://schemas.openxmlformats.org/officeDocument/2006/relationships/slideLayout" Target="../slideLayouts/slideLayout16.xml" /></Relationships>
</file>

<file path=ppt/slides/_rels/slide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28.xml" /><Relationship Id="rId1" Type="http://schemas.openxmlformats.org/officeDocument/2006/relationships/slideLayout" Target="../slideLayouts/slideLayout16.xml" /></Relationships>
</file>

<file path=ppt/slides/_rels/slide31.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29.xml" /><Relationship Id="rId1" Type="http://schemas.openxmlformats.org/officeDocument/2006/relationships/slideLayout" Target="../slideLayouts/slideLayout16.xml" /><Relationship Id="rId4" Type="http://schemas.openxmlformats.org/officeDocument/2006/relationships/image" Target="../media/image58.png"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16.xml" /></Relationships>
</file>

<file path=ppt/slides/_rels/slide33.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notesSlide" Target="../notesSlides/notesSlide31.xml" /><Relationship Id="rId1" Type="http://schemas.openxmlformats.org/officeDocument/2006/relationships/slideLayout" Target="../slideLayouts/slideLayout16.xml" /><Relationship Id="rId4" Type="http://schemas.openxmlformats.org/officeDocument/2006/relationships/image" Target="../media/image60.png" /></Relationships>
</file>

<file path=ppt/slides/_rels/slide34.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32.xml" /><Relationship Id="rId1" Type="http://schemas.openxmlformats.org/officeDocument/2006/relationships/slideLayout" Target="../slideLayouts/slideLayout16.xml" /><Relationship Id="rId4" Type="http://schemas.openxmlformats.org/officeDocument/2006/relationships/image" Target="../media/image62.png"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6.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16.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6.xml" /></Relationships>
</file>

<file path=ppt/slides/_rels/slide38.xml.rels><?xml version="1.0" encoding="UTF-8" standalone="yes"?>
<Relationships xmlns="http://schemas.openxmlformats.org/package/2006/relationships"><Relationship Id="rId8" Type="http://schemas.openxmlformats.org/officeDocument/2006/relationships/image" Target="../media/image68.png" /><Relationship Id="rId3" Type="http://schemas.openxmlformats.org/officeDocument/2006/relationships/image" Target="../media/image63.png" /><Relationship Id="rId7" Type="http://schemas.openxmlformats.org/officeDocument/2006/relationships/image" Target="../media/image67.png" /><Relationship Id="rId2" Type="http://schemas.openxmlformats.org/officeDocument/2006/relationships/notesSlide" Target="../notesSlides/notesSlide36.xml" /><Relationship Id="rId1" Type="http://schemas.openxmlformats.org/officeDocument/2006/relationships/slideLayout" Target="../slideLayouts/slideLayout16.xml" /><Relationship Id="rId6" Type="http://schemas.openxmlformats.org/officeDocument/2006/relationships/image" Target="../media/image66.png" /><Relationship Id="rId5" Type="http://schemas.openxmlformats.org/officeDocument/2006/relationships/image" Target="../media/image65.png" /><Relationship Id="rId10" Type="http://schemas.openxmlformats.org/officeDocument/2006/relationships/image" Target="../media/image70.png" /><Relationship Id="rId4" Type="http://schemas.openxmlformats.org/officeDocument/2006/relationships/image" Target="../media/image64.png" /><Relationship Id="rId9" Type="http://schemas.openxmlformats.org/officeDocument/2006/relationships/image" Target="../media/image69.png" /></Relationships>
</file>

<file path=ppt/slides/_rels/slide39.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notesSlide" Target="../notesSlides/notesSlide37.xml" /><Relationship Id="rId1" Type="http://schemas.openxmlformats.org/officeDocument/2006/relationships/slideLayout" Target="../slideLayouts/slideLayout16.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6.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6.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16.xml" /></Relationships>
</file>

<file path=ppt/slides/_rels/slide42.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40.xml" /><Relationship Id="rId1" Type="http://schemas.openxmlformats.org/officeDocument/2006/relationships/slideLayout" Target="../slideLayouts/slideLayout16.xml" /></Relationships>
</file>

<file path=ppt/slides/_rels/slide43.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41.xml" /><Relationship Id="rId1" Type="http://schemas.openxmlformats.org/officeDocument/2006/relationships/slideLayout" Target="../slideLayouts/slideLayout16.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16.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16.xml" /></Relationships>
</file>

<file path=ppt/slides/_rels/slide46.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44.xml" /><Relationship Id="rId1" Type="http://schemas.openxmlformats.org/officeDocument/2006/relationships/slideLayout" Target="../slideLayouts/slideLayout16.xml" /></Relationships>
</file>

<file path=ppt/slides/_rels/slide47.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45.xml" /><Relationship Id="rId1" Type="http://schemas.openxmlformats.org/officeDocument/2006/relationships/slideLayout" Target="../slideLayouts/slideLayout16.xml" /></Relationships>
</file>

<file path=ppt/slides/_rels/slide48.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notesSlide" Target="../notesSlides/notesSlide46.xml" /><Relationship Id="rId1" Type="http://schemas.openxmlformats.org/officeDocument/2006/relationships/slideLayout" Target="../slideLayouts/slideLayout16.xml" /></Relationships>
</file>

<file path=ppt/slides/_rels/slide49.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47.xml" /><Relationship Id="rId1" Type="http://schemas.openxmlformats.org/officeDocument/2006/relationships/slideLayout" Target="../slideLayouts/slideLayout16.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6.xml" /></Relationships>
</file>

<file path=ppt/slides/_rels/slide50.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48.xml" /><Relationship Id="rId1" Type="http://schemas.openxmlformats.org/officeDocument/2006/relationships/slideLayout" Target="../slideLayouts/slideLayout16.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16.xml" /></Relationships>
</file>

<file path=ppt/slides/_rels/slide52.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50.xml" /><Relationship Id="rId1" Type="http://schemas.openxmlformats.org/officeDocument/2006/relationships/slideLayout" Target="../slideLayouts/slideLayout16.xml" /></Relationships>
</file>

<file path=ppt/slides/_rels/slide53.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51.xml" /><Relationship Id="rId1" Type="http://schemas.openxmlformats.org/officeDocument/2006/relationships/slideLayout" Target="../slideLayouts/slideLayout16.xml" /></Relationships>
</file>

<file path=ppt/slides/_rels/slide54.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notesSlide" Target="../notesSlides/notesSlide52.xml" /><Relationship Id="rId1" Type="http://schemas.openxmlformats.org/officeDocument/2006/relationships/slideLayout" Target="../slideLayouts/slideLayout16.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16.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16.xml" /></Relationships>
</file>

<file path=ppt/slides/_rels/slide57.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55.xml" /><Relationship Id="rId1" Type="http://schemas.openxmlformats.org/officeDocument/2006/relationships/slideLayout" Target="../slideLayouts/slideLayout16.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 /><Relationship Id="rId1" Type="http://schemas.openxmlformats.org/officeDocument/2006/relationships/slideLayout" Target="../slideLayouts/slideLayout16.xml" /></Relationships>
</file>

<file path=ppt/slides/_rels/slide59.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57.xml" /><Relationship Id="rId1" Type="http://schemas.openxmlformats.org/officeDocument/2006/relationships/slideLayout" Target="../slideLayouts/slideLayout16.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16.xml" /><Relationship Id="rId4" Type="http://schemas.openxmlformats.org/officeDocument/2006/relationships/image" Target="../media/image7.png"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16.xml" /></Relationships>
</file>

<file path=ppt/slides/_rels/slide61.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notesSlide" Target="../notesSlides/notesSlide59.xml" /><Relationship Id="rId1" Type="http://schemas.openxmlformats.org/officeDocument/2006/relationships/slideLayout" Target="../slideLayouts/slideLayout16.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16.xml" /></Relationships>
</file>

<file path=ppt/slides/_rels/slide63.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notesSlide" Target="../notesSlides/notesSlide61.xml" /><Relationship Id="rId1" Type="http://schemas.openxmlformats.org/officeDocument/2006/relationships/slideLayout" Target="../slideLayouts/slideLayout16.xml" /></Relationships>
</file>

<file path=ppt/slides/_rels/slide64.xml.rels><?xml version="1.0" encoding="UTF-8" standalone="yes"?>
<Relationships xmlns="http://schemas.openxmlformats.org/package/2006/relationships"><Relationship Id="rId3" Type="http://schemas.openxmlformats.org/officeDocument/2006/relationships/image" Target="../media/image86.png" /><Relationship Id="rId2" Type="http://schemas.openxmlformats.org/officeDocument/2006/relationships/notesSlide" Target="../notesSlides/notesSlide62.xml" /><Relationship Id="rId1" Type="http://schemas.openxmlformats.org/officeDocument/2006/relationships/slideLayout" Target="../slideLayouts/slideLayout16.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16.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16.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16.xml" /></Relationships>
</file>

<file path=ppt/slides/_rels/slide68.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66.xml" /><Relationship Id="rId1" Type="http://schemas.openxmlformats.org/officeDocument/2006/relationships/slideLayout" Target="../slideLayouts/slideLayout16.xml" /><Relationship Id="rId4" Type="http://schemas.openxmlformats.org/officeDocument/2006/relationships/image" Target="../media/image88.png" /></Relationships>
</file>

<file path=ppt/slides/_rels/slide69.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67.xml" /><Relationship Id="rId1" Type="http://schemas.openxmlformats.org/officeDocument/2006/relationships/slideLayout" Target="../slideLayouts/slideLayout16.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6.xml" /></Relationships>
</file>

<file path=ppt/slides/_rels/slide70.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image" Target="../media/image90.png" /><Relationship Id="rId1" Type="http://schemas.openxmlformats.org/officeDocument/2006/relationships/slideLayout" Target="../slideLayouts/slideLayout16.xml" /><Relationship Id="rId4" Type="http://schemas.openxmlformats.org/officeDocument/2006/relationships/image" Target="../media/image92.png" /></Relationships>
</file>

<file path=ppt/slides/_rels/slide71.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notesSlide" Target="../notesSlides/notesSlide68.xml" /><Relationship Id="rId1" Type="http://schemas.openxmlformats.org/officeDocument/2006/relationships/slideLayout" Target="../slideLayouts/slideLayout16.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16.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 /><Relationship Id="rId1" Type="http://schemas.openxmlformats.org/officeDocument/2006/relationships/slideLayout" Target="../slideLayouts/slideLayout16.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 /><Relationship Id="rId1" Type="http://schemas.openxmlformats.org/officeDocument/2006/relationships/slideLayout" Target="../slideLayouts/slideLayout16.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6.xml"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1970"/>
          </a:xfrm>
          <a:prstGeom prst="rect">
            <a:avLst/>
          </a:prstGeom>
          <a:noFill/>
          <a:ln w="9525">
            <a:noFill/>
          </a:ln>
        </p:spPr>
        <p:txBody>
          <a:bodyPr wrap="square" anchor="t">
            <a:spAutoFit/>
          </a:bodyPr>
          <a:lstStyle/>
          <a:p>
            <a:pPr>
              <a:spcBef>
                <a:spcPct val="20000"/>
              </a:spcBef>
              <a:buClr>
                <a:schemeClr val="tx1"/>
              </a:buClr>
              <a:buSzPct val="60000"/>
            </a:pPr>
            <a:r>
              <a:rPr lang="en-US" altLang="en-GB" sz="2800" dirty="0">
                <a:solidFill>
                  <a:srgbClr val="000099"/>
                </a:solidFill>
                <a:latin typeface="Arial" panose="020B0604020202020204" pitchFamily="34" charset="0"/>
                <a:ea typeface="Arial" panose="020B0604020202020204" pitchFamily="34" charset="0"/>
              </a:rPr>
              <a:t>UDP &amp; TCP</a:t>
            </a: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005403" cy="584775"/>
          </a:xfrm>
          <a:prstGeom prst="rect">
            <a:avLst/>
          </a:prstGeom>
          <a:noFill/>
          <a:ln w="9525">
            <a:noFill/>
            <a:miter lim="800000"/>
            <a:headEnd/>
            <a:tailEnd/>
          </a:ln>
          <a:effectLst/>
        </p:spPr>
        <p:txBody>
          <a:bodyPr wrap="none">
            <a:spAutoFit/>
          </a:bodyPr>
          <a:lstStyle>
            <a:lvl1pPr marL="24161750" indent="-24161750"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marL="0" lvl="2">
              <a:defRPr/>
            </a:pPr>
            <a:r>
              <a:rPr lang="en-US" altLang="en-US" i="0" dirty="0">
                <a:effectLst>
                  <a:outerShdw blurRad="38100" dist="38100" dir="2700000" algn="tl">
                    <a:srgbClr val="C0C0C0"/>
                  </a:outerShdw>
                </a:effectLst>
                <a:latin typeface="Times" charset="0"/>
              </a:rPr>
              <a:t>TCP</a:t>
            </a:r>
          </a:p>
        </p:txBody>
      </p:sp>
      <p:sp>
        <p:nvSpPr>
          <p:cNvPr id="1946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19462" name="Rectangle 8"/>
          <p:cNvSpPr>
            <a:spLocks noChangeArrowheads="1"/>
          </p:cNvSpPr>
          <p:nvPr/>
        </p:nvSpPr>
        <p:spPr bwMode="auto">
          <a:xfrm>
            <a:off x="762000" y="1658938"/>
            <a:ext cx="73914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lgn="just">
              <a:buFont typeface="Arial" panose="020B0604020202020204" pitchFamily="34" charset="0"/>
              <a:buChar char="•"/>
            </a:pPr>
            <a:r>
              <a:rPr lang="en-US" altLang="en-US" sz="2800" b="0" i="0" dirty="0">
                <a:latin typeface="Times-Roman" charset="0"/>
              </a:rPr>
              <a:t>Transmission Control Protocol (TCP) is  connection-oriented, reliable protocol. </a:t>
            </a:r>
          </a:p>
          <a:p>
            <a:pPr marL="457200" indent="-457200" algn="just">
              <a:buFont typeface="Arial" panose="020B0604020202020204" pitchFamily="34" charset="0"/>
              <a:buChar char="•"/>
            </a:pPr>
            <a:r>
              <a:rPr lang="en-US" altLang="en-US" sz="2800" b="0" i="0" dirty="0">
                <a:latin typeface="Times-Roman" charset="0"/>
              </a:rPr>
              <a:t>TCP explicitly defines connection establishment, data transfer, and connection teardown phases to provide a connection-oriented service. </a:t>
            </a:r>
          </a:p>
          <a:p>
            <a:pPr marL="457200" indent="-457200" algn="just">
              <a:buFont typeface="Arial" panose="020B0604020202020204" pitchFamily="34" charset="0"/>
              <a:buChar char="•"/>
            </a:pPr>
            <a:r>
              <a:rPr lang="en-US" altLang="en-US" sz="2800" b="0" i="0" dirty="0">
                <a:latin typeface="Times-Roman" charset="0"/>
              </a:rPr>
              <a:t>TCP uses a combination of GBN and SR protocols to provide reliability. </a:t>
            </a:r>
          </a:p>
        </p:txBody>
      </p:sp>
    </p:spTree>
    <p:extLst>
      <p:ext uri="{BB962C8B-B14F-4D97-AF65-F5344CB8AC3E}">
        <p14:creationId xmlns:p14="http://schemas.microsoft.com/office/powerpoint/2010/main" val="139926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005403" cy="584775"/>
          </a:xfrm>
          <a:prstGeom prst="rect">
            <a:avLst/>
          </a:prstGeom>
          <a:noFill/>
          <a:ln w="9525">
            <a:noFill/>
            <a:miter lim="800000"/>
            <a:headEnd/>
            <a:tailEnd/>
          </a:ln>
          <a:effectLst/>
        </p:spPr>
        <p:txBody>
          <a:bodyPr wrap="none">
            <a:spAutoFit/>
          </a:bodyPr>
          <a:lstStyle>
            <a:lvl1pPr marL="24161750" indent="-24161750"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marL="0" lvl="2">
              <a:defRPr/>
            </a:pPr>
            <a:r>
              <a:rPr lang="en-US" altLang="en-US" i="0" dirty="0">
                <a:effectLst>
                  <a:outerShdw blurRad="38100" dist="38100" dir="2700000" algn="tl">
                    <a:srgbClr val="C0C0C0"/>
                  </a:outerShdw>
                </a:effectLst>
                <a:latin typeface="Times" charset="0"/>
              </a:rPr>
              <a:t>TCP</a:t>
            </a:r>
          </a:p>
        </p:txBody>
      </p:sp>
      <p:sp>
        <p:nvSpPr>
          <p:cNvPr id="1946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19462" name="Rectangle 8"/>
          <p:cNvSpPr>
            <a:spLocks noChangeArrowheads="1"/>
          </p:cNvSpPr>
          <p:nvPr/>
        </p:nvSpPr>
        <p:spPr bwMode="auto">
          <a:xfrm>
            <a:off x="762000" y="1658938"/>
            <a:ext cx="7391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lgn="just">
              <a:buFont typeface="Arial" panose="020B0604020202020204" pitchFamily="34" charset="0"/>
              <a:buChar char="•"/>
            </a:pPr>
            <a:r>
              <a:rPr lang="en-US" altLang="en-US" sz="2800" b="0" i="0" dirty="0">
                <a:latin typeface="Times-Roman" charset="0"/>
              </a:rPr>
              <a:t>Process to process communication</a:t>
            </a:r>
          </a:p>
          <a:p>
            <a:pPr marL="457200" indent="-457200" algn="just">
              <a:buFont typeface="Arial" panose="020B0604020202020204" pitchFamily="34" charset="0"/>
              <a:buChar char="•"/>
            </a:pPr>
            <a:r>
              <a:rPr lang="en-US" altLang="en-US" sz="2800" b="0" i="0" dirty="0">
                <a:latin typeface="Times-Roman" charset="0"/>
              </a:rPr>
              <a:t>Stream delivery service –stream of bytes</a:t>
            </a:r>
          </a:p>
          <a:p>
            <a:pPr algn="just"/>
            <a:endParaRPr lang="en-US" altLang="en-US" sz="2800" b="0" i="0" dirty="0">
              <a:latin typeface="Times-Roman" charset="0"/>
            </a:endParaRPr>
          </a:p>
        </p:txBody>
      </p:sp>
      <p:pic>
        <p:nvPicPr>
          <p:cNvPr id="3" name="Picture 2"/>
          <p:cNvPicPr>
            <a:picLocks noChangeAspect="1"/>
          </p:cNvPicPr>
          <p:nvPr/>
        </p:nvPicPr>
        <p:blipFill>
          <a:blip r:embed="rId3"/>
          <a:stretch>
            <a:fillRect/>
          </a:stretch>
        </p:blipFill>
        <p:spPr>
          <a:xfrm>
            <a:off x="1763688" y="3043933"/>
            <a:ext cx="5400600" cy="2030866"/>
          </a:xfrm>
          <a:prstGeom prst="rect">
            <a:avLst/>
          </a:prstGeom>
        </p:spPr>
      </p:pic>
    </p:spTree>
    <p:extLst>
      <p:ext uri="{BB962C8B-B14F-4D97-AF65-F5344CB8AC3E}">
        <p14:creationId xmlns:p14="http://schemas.microsoft.com/office/powerpoint/2010/main" val="194475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005403" cy="584775"/>
          </a:xfrm>
          <a:prstGeom prst="rect">
            <a:avLst/>
          </a:prstGeom>
          <a:noFill/>
          <a:ln w="9525">
            <a:noFill/>
            <a:miter lim="800000"/>
            <a:headEnd/>
            <a:tailEnd/>
          </a:ln>
          <a:effectLst/>
        </p:spPr>
        <p:txBody>
          <a:bodyPr wrap="none">
            <a:spAutoFit/>
          </a:bodyPr>
          <a:lstStyle>
            <a:lvl1pPr marL="24161750" indent="-24161750"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marL="0" lvl="2">
              <a:defRPr/>
            </a:pPr>
            <a:r>
              <a:rPr lang="en-US" altLang="en-US" i="0" dirty="0">
                <a:effectLst>
                  <a:outerShdw blurRad="38100" dist="38100" dir="2700000" algn="tl">
                    <a:srgbClr val="C0C0C0"/>
                  </a:outerShdw>
                </a:effectLst>
                <a:latin typeface="Times" charset="0"/>
              </a:rPr>
              <a:t>TCP</a:t>
            </a:r>
          </a:p>
        </p:txBody>
      </p:sp>
      <p:sp>
        <p:nvSpPr>
          <p:cNvPr id="1946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19462" name="Rectangle 8"/>
          <p:cNvSpPr>
            <a:spLocks noChangeArrowheads="1"/>
          </p:cNvSpPr>
          <p:nvPr/>
        </p:nvSpPr>
        <p:spPr bwMode="auto">
          <a:xfrm>
            <a:off x="762000" y="1658938"/>
            <a:ext cx="7391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lgn="just">
              <a:buFont typeface="Arial" panose="020B0604020202020204" pitchFamily="34" charset="0"/>
              <a:buChar char="•"/>
            </a:pPr>
            <a:r>
              <a:rPr lang="en-US" altLang="en-US" sz="2800" b="0" i="0" dirty="0">
                <a:latin typeface="Times-Roman" charset="0"/>
              </a:rPr>
              <a:t>Process to process communication</a:t>
            </a:r>
          </a:p>
          <a:p>
            <a:pPr marL="457200" indent="-457200" algn="just">
              <a:buFont typeface="Arial" panose="020B0604020202020204" pitchFamily="34" charset="0"/>
              <a:buChar char="•"/>
            </a:pPr>
            <a:r>
              <a:rPr lang="en-US" altLang="en-US" sz="2800" b="0" i="0" dirty="0">
                <a:latin typeface="Times-Roman" charset="0"/>
              </a:rPr>
              <a:t>Stream delivery service –stream of bytes</a:t>
            </a:r>
          </a:p>
          <a:p>
            <a:pPr marL="457200" indent="-457200" algn="just">
              <a:buFont typeface="Arial" panose="020B0604020202020204" pitchFamily="34" charset="0"/>
              <a:buChar char="•"/>
            </a:pPr>
            <a:r>
              <a:rPr lang="en-US" altLang="en-US" sz="2800" b="0" i="0" dirty="0">
                <a:latin typeface="Times-Roman" charset="0"/>
              </a:rPr>
              <a:t>Sending and receiving buffers</a:t>
            </a:r>
          </a:p>
          <a:p>
            <a:pPr algn="just"/>
            <a:endParaRPr lang="en-US" altLang="en-US" sz="2800" b="0" i="0" dirty="0">
              <a:latin typeface="Times-Roman" charset="0"/>
            </a:endParaRPr>
          </a:p>
          <a:p>
            <a:pPr marL="457200" indent="-457200" algn="just">
              <a:buFont typeface="Arial" panose="020B0604020202020204" pitchFamily="34" charset="0"/>
              <a:buChar char="•"/>
            </a:pPr>
            <a:endParaRPr lang="en-US" altLang="en-US" sz="2800" b="0" i="0" dirty="0">
              <a:latin typeface="Times-Roman" charset="0"/>
            </a:endParaRPr>
          </a:p>
        </p:txBody>
      </p:sp>
      <p:pic>
        <p:nvPicPr>
          <p:cNvPr id="2" name="Picture 1"/>
          <p:cNvPicPr>
            <a:picLocks noChangeAspect="1"/>
          </p:cNvPicPr>
          <p:nvPr/>
        </p:nvPicPr>
        <p:blipFill>
          <a:blip r:embed="rId3"/>
          <a:stretch>
            <a:fillRect/>
          </a:stretch>
        </p:blipFill>
        <p:spPr>
          <a:xfrm>
            <a:off x="1439652" y="3284984"/>
            <a:ext cx="6264696" cy="2452413"/>
          </a:xfrm>
          <a:prstGeom prst="rect">
            <a:avLst/>
          </a:prstGeom>
        </p:spPr>
      </p:pic>
    </p:spTree>
    <p:extLst>
      <p:ext uri="{BB962C8B-B14F-4D97-AF65-F5344CB8AC3E}">
        <p14:creationId xmlns:p14="http://schemas.microsoft.com/office/powerpoint/2010/main" val="286070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005403" cy="584775"/>
          </a:xfrm>
          <a:prstGeom prst="rect">
            <a:avLst/>
          </a:prstGeom>
          <a:noFill/>
          <a:ln w="9525">
            <a:noFill/>
            <a:miter lim="800000"/>
            <a:headEnd/>
            <a:tailEnd/>
          </a:ln>
          <a:effectLst/>
        </p:spPr>
        <p:txBody>
          <a:bodyPr wrap="none">
            <a:spAutoFit/>
          </a:bodyPr>
          <a:lstStyle>
            <a:lvl1pPr marL="24161750" indent="-24161750"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marL="0" lvl="2">
              <a:defRPr/>
            </a:pPr>
            <a:r>
              <a:rPr lang="en-US" altLang="en-US" i="0" dirty="0">
                <a:effectLst>
                  <a:outerShdw blurRad="38100" dist="38100" dir="2700000" algn="tl">
                    <a:srgbClr val="C0C0C0"/>
                  </a:outerShdw>
                </a:effectLst>
                <a:latin typeface="Times" charset="0"/>
              </a:rPr>
              <a:t>TCP</a:t>
            </a:r>
          </a:p>
        </p:txBody>
      </p:sp>
      <p:sp>
        <p:nvSpPr>
          <p:cNvPr id="1946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19462" name="Rectangle 8"/>
          <p:cNvSpPr>
            <a:spLocks noChangeArrowheads="1"/>
          </p:cNvSpPr>
          <p:nvPr/>
        </p:nvSpPr>
        <p:spPr bwMode="auto">
          <a:xfrm>
            <a:off x="762000" y="1658938"/>
            <a:ext cx="73914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lgn="just">
              <a:buFont typeface="Arial" panose="020B0604020202020204" pitchFamily="34" charset="0"/>
              <a:buChar char="•"/>
            </a:pPr>
            <a:r>
              <a:rPr lang="en-US" altLang="en-US" sz="2800" b="0" i="0" dirty="0">
                <a:latin typeface="Times-Roman" charset="0"/>
              </a:rPr>
              <a:t>Segments – full duplex service</a:t>
            </a:r>
          </a:p>
          <a:p>
            <a:pPr marL="457200" indent="-457200" algn="just">
              <a:buFont typeface="Arial" panose="020B0604020202020204" pitchFamily="34" charset="0"/>
              <a:buChar char="•"/>
            </a:pPr>
            <a:r>
              <a:rPr lang="en-US" altLang="en-US" sz="2800" b="0" i="0" dirty="0">
                <a:latin typeface="Times-Roman" charset="0"/>
              </a:rPr>
              <a:t>Multiplexing and </a:t>
            </a:r>
            <a:r>
              <a:rPr lang="en-US" altLang="en-US" sz="2800" b="0" i="0" dirty="0" err="1">
                <a:latin typeface="Times-Roman" charset="0"/>
              </a:rPr>
              <a:t>demultiplexing</a:t>
            </a:r>
            <a:endParaRPr lang="en-US" altLang="en-US" sz="2800" b="0" i="0" dirty="0">
              <a:latin typeface="Times-Roman" charset="0"/>
            </a:endParaRPr>
          </a:p>
          <a:p>
            <a:pPr marL="457200" indent="-457200" algn="just">
              <a:buFont typeface="Arial" panose="020B0604020202020204" pitchFamily="34" charset="0"/>
              <a:buChar char="•"/>
            </a:pPr>
            <a:endParaRPr lang="en-US" altLang="en-US" sz="2800" b="0" i="0" dirty="0">
              <a:latin typeface="Times-Roman" charset="0"/>
            </a:endParaRPr>
          </a:p>
          <a:p>
            <a:pPr algn="just"/>
            <a:endParaRPr lang="en-US" altLang="en-US" sz="2800" b="0" i="0" dirty="0">
              <a:latin typeface="Times-Roman" charset="0"/>
            </a:endParaRPr>
          </a:p>
          <a:p>
            <a:pPr marL="457200" indent="-457200" algn="just">
              <a:buFont typeface="Arial" panose="020B0604020202020204" pitchFamily="34" charset="0"/>
              <a:buChar char="•"/>
            </a:pPr>
            <a:endParaRPr lang="en-US" altLang="en-US" sz="2800" b="0" i="0" dirty="0">
              <a:latin typeface="Times-Roman" charset="0"/>
            </a:endParaRPr>
          </a:p>
        </p:txBody>
      </p:sp>
      <p:pic>
        <p:nvPicPr>
          <p:cNvPr id="3" name="Picture 2"/>
          <p:cNvPicPr>
            <a:picLocks noChangeAspect="1"/>
          </p:cNvPicPr>
          <p:nvPr/>
        </p:nvPicPr>
        <p:blipFill>
          <a:blip r:embed="rId3"/>
          <a:stretch>
            <a:fillRect/>
          </a:stretch>
        </p:blipFill>
        <p:spPr>
          <a:xfrm>
            <a:off x="1331640" y="2636912"/>
            <a:ext cx="7457776" cy="2952328"/>
          </a:xfrm>
          <a:prstGeom prst="rect">
            <a:avLst/>
          </a:prstGeom>
        </p:spPr>
      </p:pic>
    </p:spTree>
    <p:extLst>
      <p:ext uri="{BB962C8B-B14F-4D97-AF65-F5344CB8AC3E}">
        <p14:creationId xmlns:p14="http://schemas.microsoft.com/office/powerpoint/2010/main" val="369814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04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847767"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TCP Features</a:t>
            </a:r>
          </a:p>
        </p:txBody>
      </p:sp>
      <p:sp>
        <p:nvSpPr>
          <p:cNvPr id="20491" name="Rectangle 10"/>
          <p:cNvSpPr>
            <a:spLocks noChangeArrowheads="1"/>
          </p:cNvSpPr>
          <p:nvPr/>
        </p:nvSpPr>
        <p:spPr bwMode="auto">
          <a:xfrm>
            <a:off x="381000" y="1293813"/>
            <a:ext cx="77914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Numbering System</a:t>
            </a:r>
          </a:p>
          <a:p>
            <a:pPr lvl="1" algn="just"/>
            <a:r>
              <a:rPr lang="en-US" altLang="en-US" sz="2000" b="0" i="0" dirty="0">
                <a:latin typeface="Times New Roman" panose="02020603050405020304" pitchFamily="18" charset="0"/>
              </a:rPr>
              <a:t>Byte number – random number for first byte</a:t>
            </a:r>
          </a:p>
          <a:p>
            <a:pPr lvl="1" algn="just"/>
            <a:r>
              <a:rPr lang="en-US" altLang="en-US" sz="2000" b="0" i="0" dirty="0">
                <a:latin typeface="Times New Roman" panose="02020603050405020304" pitchFamily="18" charset="0"/>
              </a:rPr>
              <a:t>Between 0 to 2</a:t>
            </a:r>
            <a:r>
              <a:rPr lang="en-US" altLang="en-US" sz="2000" b="0" i="0" baseline="30000" dirty="0">
                <a:latin typeface="Times New Roman" panose="02020603050405020304" pitchFamily="18" charset="0"/>
              </a:rPr>
              <a:t>32</a:t>
            </a:r>
            <a:r>
              <a:rPr lang="en-US" altLang="en-US" sz="2000" b="0" i="0" dirty="0">
                <a:latin typeface="Times New Roman" panose="02020603050405020304" pitchFamily="18" charset="0"/>
              </a:rPr>
              <a:t> -1</a:t>
            </a:r>
          </a:p>
          <a:p>
            <a:pPr lvl="1" algn="just"/>
            <a:r>
              <a:rPr lang="en-US" altLang="en-US" sz="2000" b="0" i="0" dirty="0" err="1">
                <a:latin typeface="Times New Roman" panose="02020603050405020304" pitchFamily="18" charset="0"/>
              </a:rPr>
              <a:t>Eg</a:t>
            </a:r>
            <a:r>
              <a:rPr lang="en-US" altLang="en-US" sz="2000" b="0" i="0" dirty="0">
                <a:latin typeface="Times New Roman" panose="02020603050405020304" pitchFamily="18" charset="0"/>
              </a:rPr>
              <a:t>: 1057 data is 6000 bytes then bytes are numbered from 1057 to</a:t>
            </a:r>
          </a:p>
          <a:p>
            <a:pPr lvl="1" algn="just"/>
            <a:r>
              <a:rPr lang="en-US" altLang="en-US" sz="2000" b="0" i="0" dirty="0">
                <a:latin typeface="Times New Roman" panose="02020603050405020304" pitchFamily="18" charset="0"/>
              </a:rPr>
              <a:t>7056 </a:t>
            </a:r>
          </a:p>
          <a:p>
            <a:pPr lvl="1" algn="just"/>
            <a:r>
              <a:rPr lang="en-US" altLang="en-US" sz="2000" b="0" i="0" dirty="0">
                <a:latin typeface="Times New Roman" panose="02020603050405020304" pitchFamily="18" charset="0"/>
              </a:rPr>
              <a:t>Sequence number</a:t>
            </a:r>
          </a:p>
          <a:p>
            <a:pPr lvl="1" algn="just"/>
            <a:r>
              <a:rPr lang="en-US" altLang="en-US" sz="2000" b="0" i="0" dirty="0">
                <a:latin typeface="Times New Roman" panose="02020603050405020304" pitchFamily="18" charset="0"/>
              </a:rPr>
              <a:t>Acknowledgement number – number of next byte a party expects to </a:t>
            </a:r>
          </a:p>
          <a:p>
            <a:pPr lvl="1" algn="just"/>
            <a:r>
              <a:rPr lang="en-US" altLang="en-US" sz="2000" b="0" i="0" dirty="0">
                <a:latin typeface="Times New Roman" panose="02020603050405020304" pitchFamily="18" charset="0"/>
              </a:rPr>
              <a:t>receive</a:t>
            </a:r>
          </a:p>
          <a:p>
            <a:pPr algn="just"/>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251314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
          <p:cNvSpPr txBox="1">
            <a:spLocks noChangeArrowheads="1"/>
          </p:cNvSpPr>
          <p:nvPr/>
        </p:nvSpPr>
        <p:spPr bwMode="auto">
          <a:xfrm>
            <a:off x="76200" y="609600"/>
            <a:ext cx="8839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b="0" i="0">
                <a:latin typeface="Times New Roman" panose="02020603050405020304" pitchFamily="18" charset="0"/>
              </a:rPr>
              <a:t>Suppose a TCP connection is transferring a file of 5,000 bytes. The first byte is numbered 10,001. What are the sequence numbers for each segment if data are sent in five segments, each carrying 1,000 bytes?</a:t>
            </a:r>
          </a:p>
        </p:txBody>
      </p:sp>
      <p:grpSp>
        <p:nvGrpSpPr>
          <p:cNvPr id="21507" name="Group 23"/>
          <p:cNvGrpSpPr>
            <a:grpSpLocks/>
          </p:cNvGrpSpPr>
          <p:nvPr/>
        </p:nvGrpSpPr>
        <p:grpSpPr bwMode="auto">
          <a:xfrm>
            <a:off x="0" y="0"/>
            <a:ext cx="9144000" cy="609600"/>
            <a:chOff x="0" y="2448"/>
            <a:chExt cx="5760" cy="384"/>
          </a:xfrm>
        </p:grpSpPr>
        <p:sp>
          <p:nvSpPr>
            <p:cNvPr id="2151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21514"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bg1"/>
                  </a:solidFill>
                  <a:latin typeface="Tahoma" panose="020B0604030504040204" pitchFamily="34" charset="0"/>
                </a:rPr>
                <a:t>Example</a:t>
              </a:r>
            </a:p>
          </p:txBody>
        </p:sp>
      </p:grpSp>
      <p:sp>
        <p:nvSpPr>
          <p:cNvPr id="21508" name="Text Box 20"/>
          <p:cNvSpPr txBox="1">
            <a:spLocks noChangeArrowheads="1"/>
          </p:cNvSpPr>
          <p:nvPr/>
        </p:nvSpPr>
        <p:spPr bwMode="auto">
          <a:xfrm>
            <a:off x="76200" y="2514600"/>
            <a:ext cx="8839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i="0">
                <a:solidFill>
                  <a:srgbClr val="FF0000"/>
                </a:solidFill>
                <a:latin typeface="Times New Roman" panose="02020603050405020304" pitchFamily="18" charset="0"/>
              </a:rPr>
              <a:t>Solution</a:t>
            </a:r>
          </a:p>
          <a:p>
            <a:pPr algn="just"/>
            <a:r>
              <a:rPr lang="en-US" altLang="en-US" sz="2800" b="0" i="0">
                <a:latin typeface="Times New Roman" panose="02020603050405020304" pitchFamily="18" charset="0"/>
              </a:rPr>
              <a:t>The following shows the sequence number for each segment:</a:t>
            </a:r>
          </a:p>
        </p:txBody>
      </p:sp>
      <p:grpSp>
        <p:nvGrpSpPr>
          <p:cNvPr id="3" name="Group 1"/>
          <p:cNvGrpSpPr>
            <a:grpSpLocks/>
          </p:cNvGrpSpPr>
          <p:nvPr/>
        </p:nvGrpSpPr>
        <p:grpSpPr bwMode="auto">
          <a:xfrm>
            <a:off x="365125" y="4038600"/>
            <a:ext cx="8407400" cy="2122488"/>
            <a:chOff x="365760" y="4038599"/>
            <a:chExt cx="8407212" cy="2121771"/>
          </a:xfrm>
        </p:grpSpPr>
        <p:pic>
          <p:nvPicPr>
            <p:cNvPr id="215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14800"/>
              <a:ext cx="8391972" cy="204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9"/>
            <p:cNvSpPr>
              <a:spLocks noChangeArrowheads="1"/>
            </p:cNvSpPr>
            <p:nvPr/>
          </p:nvSpPr>
          <p:spPr bwMode="auto">
            <a:xfrm>
              <a:off x="365760" y="4038599"/>
              <a:ext cx="8321040" cy="201168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grpSp>
    </p:spTree>
    <p:extLst>
      <p:ext uri="{BB962C8B-B14F-4D97-AF65-F5344CB8AC3E}">
        <p14:creationId xmlns:p14="http://schemas.microsoft.com/office/powerpoint/2010/main" val="1506072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25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1826141"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Segment</a:t>
            </a:r>
          </a:p>
        </p:txBody>
      </p:sp>
      <p:sp>
        <p:nvSpPr>
          <p:cNvPr id="22539" name="Rectangle 10"/>
          <p:cNvSpPr>
            <a:spLocks noChangeArrowheads="1"/>
          </p:cNvSpPr>
          <p:nvPr/>
        </p:nvSpPr>
        <p:spPr bwMode="auto">
          <a:xfrm>
            <a:off x="381000" y="1293813"/>
            <a:ext cx="7924800"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A packet in TCP is called a segment.</a:t>
            </a:r>
          </a:p>
        </p:txBody>
      </p:sp>
    </p:spTree>
    <p:extLst>
      <p:ext uri="{BB962C8B-B14F-4D97-AF65-F5344CB8AC3E}">
        <p14:creationId xmlns:p14="http://schemas.microsoft.com/office/powerpoint/2010/main" val="1810910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TCP segment format</a:t>
            </a:r>
          </a:p>
        </p:txBody>
      </p:sp>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914400"/>
            <a:ext cx="62357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8" y="2755900"/>
            <a:ext cx="8348662"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3" y="1962150"/>
            <a:ext cx="805973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709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6568"/>
                                        </p:tgtEl>
                                        <p:attrNameLst>
                                          <p:attrName>style.visibility</p:attrName>
                                        </p:attrNameLst>
                                      </p:cBhvr>
                                      <p:to>
                                        <p:strVal val="visible"/>
                                      </p:to>
                                    </p:set>
                                    <p:animEffect transition="in" filter="wipe(up)">
                                      <p:cBhvr>
                                        <p:cTn id="11" dur="500"/>
                                        <p:tgtEl>
                                          <p:spTgt spid="665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6566"/>
                                        </p:tgtEl>
                                        <p:attrNameLst>
                                          <p:attrName>style.visibility</p:attrName>
                                        </p:attrNameLst>
                                      </p:cBhvr>
                                      <p:to>
                                        <p:strVal val="visible"/>
                                      </p:to>
                                    </p:set>
                                    <p:animEffect transition="in" filter="wipe(up)">
                                      <p:cBhvr>
                                        <p:cTn id="16"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Control field</a:t>
            </a:r>
          </a:p>
        </p:txBody>
      </p:sp>
      <p:pic>
        <p:nvPicPr>
          <p:cNvPr id="675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62674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810000"/>
            <a:ext cx="32829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648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10" name="Rectangle 9"/>
          <p:cNvSpPr>
            <a:spLocks noChangeArrowheads="1"/>
          </p:cNvSpPr>
          <p:nvPr/>
        </p:nvSpPr>
        <p:spPr bwMode="auto">
          <a:xfrm>
            <a:off x="228600" y="914400"/>
            <a:ext cx="8686800" cy="5262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eaLnBrk="1" hangingPunct="1"/>
            <a:r>
              <a:rPr lang="en-US" altLang="en-US" sz="2800">
                <a:latin typeface="Times New Roman" panose="02020603050405020304" pitchFamily="18" charset="0"/>
              </a:rPr>
              <a:t>The following is a dump of a TCP header in hexadecimal format  </a:t>
            </a:r>
          </a:p>
          <a:p>
            <a:pPr algn="just" eaLnBrk="1" hangingPunct="1"/>
            <a:endParaRPr lang="en-US" altLang="en-US" sz="2800">
              <a:latin typeface="Times New Roman" panose="02020603050405020304" pitchFamily="18" charset="0"/>
            </a:endParaRPr>
          </a:p>
          <a:p>
            <a:pPr algn="just" eaLnBrk="1" hangingPunct="1"/>
            <a:r>
              <a:rPr lang="en-US" altLang="en-US" sz="2800">
                <a:latin typeface="Times New Roman" panose="02020603050405020304" pitchFamily="18" charset="0"/>
              </a:rPr>
              <a:t>05320017 00000001 00000000 500207FF 00000000</a:t>
            </a:r>
          </a:p>
          <a:p>
            <a:pPr algn="just" eaLnBrk="1" hangingPunct="1"/>
            <a:endParaRPr lang="en-US" altLang="en-US" sz="2800">
              <a:latin typeface="Times New Roman" panose="02020603050405020304" pitchFamily="18" charset="0"/>
            </a:endParaRPr>
          </a:p>
          <a:p>
            <a:pPr algn="just" eaLnBrk="1" hangingPunct="1"/>
            <a:r>
              <a:rPr lang="en-US" altLang="en-US" sz="2800">
                <a:latin typeface="Times New Roman" panose="02020603050405020304" pitchFamily="18" charset="0"/>
              </a:rPr>
              <a:t>What is the source port number?</a:t>
            </a:r>
          </a:p>
          <a:p>
            <a:pPr algn="just" eaLnBrk="1" hangingPunct="1"/>
            <a:r>
              <a:rPr lang="en-US" altLang="en-US" sz="2800">
                <a:latin typeface="Times New Roman" panose="02020603050405020304" pitchFamily="18" charset="0"/>
              </a:rPr>
              <a:t>What is the destination port number?</a:t>
            </a:r>
          </a:p>
          <a:p>
            <a:pPr algn="just" eaLnBrk="1" hangingPunct="1"/>
            <a:r>
              <a:rPr lang="en-US" altLang="en-US" sz="2800">
                <a:latin typeface="Times New Roman" panose="02020603050405020304" pitchFamily="18" charset="0"/>
              </a:rPr>
              <a:t>What is sequence number?</a:t>
            </a:r>
          </a:p>
          <a:p>
            <a:pPr algn="just" eaLnBrk="1" hangingPunct="1"/>
            <a:r>
              <a:rPr lang="en-US" altLang="en-US" sz="2800">
                <a:latin typeface="Times New Roman" panose="02020603050405020304" pitchFamily="18" charset="0"/>
              </a:rPr>
              <a:t>What  is the acknowledgment number?</a:t>
            </a:r>
          </a:p>
          <a:p>
            <a:pPr algn="just" eaLnBrk="1" hangingPunct="1"/>
            <a:r>
              <a:rPr lang="en-US" altLang="en-US" sz="2800">
                <a:latin typeface="Times New Roman" panose="02020603050405020304" pitchFamily="18" charset="0"/>
              </a:rPr>
              <a:t>What is the length of the header?</a:t>
            </a:r>
          </a:p>
          <a:p>
            <a:pPr algn="just" eaLnBrk="1" hangingPunct="1"/>
            <a:r>
              <a:rPr lang="en-US" altLang="en-US" sz="2800">
                <a:latin typeface="Times New Roman" panose="02020603050405020304" pitchFamily="18" charset="0"/>
              </a:rPr>
              <a:t>What is the type of the segment?</a:t>
            </a:r>
          </a:p>
          <a:p>
            <a:pPr algn="just" eaLnBrk="1" hangingPunct="1"/>
            <a:r>
              <a:rPr lang="en-US" altLang="en-US" sz="2800">
                <a:latin typeface="Times New Roman" panose="02020603050405020304" pitchFamily="18" charset="0"/>
              </a:rPr>
              <a:t>What is the window size?</a:t>
            </a:r>
          </a:p>
        </p:txBody>
      </p:sp>
      <p:sp>
        <p:nvSpPr>
          <p:cNvPr id="25611" name="Text Box 10"/>
          <p:cNvSpPr txBox="1">
            <a:spLocks noChangeArrowheads="1"/>
          </p:cNvSpPr>
          <p:nvPr/>
        </p:nvSpPr>
        <p:spPr bwMode="auto">
          <a:xfrm>
            <a:off x="1143000" y="0"/>
            <a:ext cx="16898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r>
              <a:rPr lang="en-US" altLang="en-US" dirty="0">
                <a:solidFill>
                  <a:schemeClr val="hlink"/>
                </a:solidFill>
                <a:latin typeface="Times New Roman" panose="02020603050405020304" pitchFamily="18" charset="0"/>
              </a:rPr>
              <a:t>Example</a:t>
            </a:r>
          </a:p>
        </p:txBody>
      </p:sp>
    </p:spTree>
    <p:extLst>
      <p:ext uri="{BB962C8B-B14F-4D97-AF65-F5344CB8AC3E}">
        <p14:creationId xmlns:p14="http://schemas.microsoft.com/office/powerpoint/2010/main" val="4534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AGENDA</a:t>
            </a: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3323987"/>
          </a:xfrm>
          <a:prstGeom prst="rect">
            <a:avLst/>
          </a:prstGeom>
          <a:noFill/>
          <a:ln w="9525">
            <a:noFill/>
          </a:ln>
        </p:spPr>
        <p:txBody>
          <a:bodyPr>
            <a:spAutoFit/>
          </a:bodyPr>
          <a:lstStyle/>
          <a:p>
            <a:pPr marL="0" lvl="1" algn="just" eaLnBrk="0" hangingPunct="0">
              <a:buFont typeface="Arial" panose="020B0604020202020204" pitchFamily="34" charset="0"/>
            </a:pPr>
            <a:endParaRPr lang="en-US" sz="2800" dirty="0">
              <a:latin typeface="Times-Roman"/>
            </a:endParaRPr>
          </a:p>
          <a:p>
            <a:pPr marL="0" lvl="1" algn="just" eaLnBrk="0" hangingPunct="0">
              <a:buFont typeface="Arial" panose="020B0604020202020204" pitchFamily="34" charset="0"/>
            </a:pPr>
            <a:r>
              <a:rPr lang="en-US" sz="2800" dirty="0">
                <a:latin typeface="Times-Roman"/>
              </a:rPr>
              <a:t>User Datagram Protocol UDP</a:t>
            </a:r>
          </a:p>
          <a:p>
            <a:pPr marL="0" lvl="1" algn="just" eaLnBrk="0" hangingPunct="0">
              <a:buFont typeface="Arial" panose="020B0604020202020204" pitchFamily="34" charset="0"/>
            </a:pPr>
            <a:r>
              <a:rPr lang="en-US" sz="2800" dirty="0">
                <a:latin typeface="Times-Roman"/>
              </a:rPr>
              <a:t>Transmission Control Protocol TCP</a:t>
            </a:r>
          </a:p>
          <a:p>
            <a:pPr lvl="1">
              <a:lnSpc>
                <a:spcPct val="90000"/>
              </a:lnSpc>
            </a:pPr>
            <a:r>
              <a:rPr lang="en-US" sz="2400" dirty="0">
                <a:latin typeface="Times-Roman"/>
              </a:rPr>
              <a:t>Segment Format</a:t>
            </a:r>
          </a:p>
          <a:p>
            <a:pPr lvl="1">
              <a:lnSpc>
                <a:spcPct val="90000"/>
              </a:lnSpc>
            </a:pPr>
            <a:r>
              <a:rPr lang="en-US" sz="2400" dirty="0">
                <a:latin typeface="Times-Roman"/>
              </a:rPr>
              <a:t>FSM of TCP</a:t>
            </a:r>
          </a:p>
          <a:p>
            <a:pPr lvl="1">
              <a:lnSpc>
                <a:spcPct val="90000"/>
              </a:lnSpc>
            </a:pPr>
            <a:r>
              <a:rPr lang="en-US" sz="2400" dirty="0">
                <a:latin typeface="Times-Roman"/>
              </a:rPr>
              <a:t>Flow Control</a:t>
            </a:r>
          </a:p>
          <a:p>
            <a:pPr lvl="1">
              <a:lnSpc>
                <a:spcPct val="90000"/>
              </a:lnSpc>
            </a:pPr>
            <a:r>
              <a:rPr lang="en-US" sz="2400" dirty="0">
                <a:latin typeface="Times-Roman"/>
              </a:rPr>
              <a:t>Congestion Control – Tahoe, Reno</a:t>
            </a:r>
          </a:p>
          <a:p>
            <a:pPr lvl="1">
              <a:lnSpc>
                <a:spcPct val="90000"/>
              </a:lnSpc>
            </a:pPr>
            <a:r>
              <a:rPr lang="en-US" sz="2400" dirty="0">
                <a:latin typeface="Times-Roman"/>
              </a:rPr>
              <a:t>Retransmission Timer Management</a:t>
            </a:r>
          </a:p>
          <a:p>
            <a:pPr marL="0" lvl="1"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err="1">
                <a:latin typeface="Times-BoldItalic" charset="0"/>
              </a:rPr>
              <a:t>Pseudoheader</a:t>
            </a:r>
            <a:r>
              <a:rPr lang="en-US" altLang="en-US" sz="2000" dirty="0">
                <a:latin typeface="Times-BoldItalic" charset="0"/>
              </a:rPr>
              <a:t> added to the TCP datagram</a:t>
            </a:r>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380413"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auto">
          <a:xfrm>
            <a:off x="5652120" y="133350"/>
            <a:ext cx="3254896" cy="923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1800" b="0" i="0" dirty="0">
                <a:latin typeface="Times New Roman" panose="02020603050405020304" pitchFamily="18" charset="0"/>
              </a:rPr>
              <a:t>Protocol field -UDP: 17, TCP-6</a:t>
            </a:r>
          </a:p>
          <a:p>
            <a:pPr algn="just"/>
            <a:r>
              <a:rPr lang="en-US" altLang="en-US" sz="1800" b="0" i="0" dirty="0">
                <a:latin typeface="Times New Roman" panose="02020603050405020304" pitchFamily="18" charset="0"/>
              </a:rPr>
              <a:t>Checksum – </a:t>
            </a:r>
            <a:r>
              <a:rPr lang="en-US" altLang="en-US" sz="1800" b="0" i="0" dirty="0" err="1">
                <a:latin typeface="Times New Roman" panose="02020603050405020304" pitchFamily="18" charset="0"/>
              </a:rPr>
              <a:t>pseudoheader</a:t>
            </a:r>
            <a:r>
              <a:rPr lang="en-US" altLang="en-US" sz="1800" b="0" i="0" dirty="0">
                <a:latin typeface="Times New Roman" panose="02020603050405020304" pitchFamily="18" charset="0"/>
              </a:rPr>
              <a:t>, header, data</a:t>
            </a:r>
          </a:p>
        </p:txBody>
      </p:sp>
    </p:spTree>
    <p:extLst>
      <p:ext uri="{BB962C8B-B14F-4D97-AF65-F5344CB8AC3E}">
        <p14:creationId xmlns:p14="http://schemas.microsoft.com/office/powerpoint/2010/main" val="21638432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wipe(up)">
                                      <p:cBhvr>
                                        <p:cTn id="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5576" y="332656"/>
            <a:ext cx="7439025" cy="5638800"/>
          </a:xfrm>
          <a:prstGeom prst="rect">
            <a:avLst/>
          </a:prstGeom>
        </p:spPr>
      </p:pic>
    </p:spTree>
    <p:extLst>
      <p:ext uri="{BB962C8B-B14F-4D97-AF65-F5344CB8AC3E}">
        <p14:creationId xmlns:p14="http://schemas.microsoft.com/office/powerpoint/2010/main" val="1734326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276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758465"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A TCP Connection</a:t>
            </a:r>
          </a:p>
        </p:txBody>
      </p:sp>
      <p:sp>
        <p:nvSpPr>
          <p:cNvPr id="27659" name="Rectangle 10"/>
          <p:cNvSpPr>
            <a:spLocks noChangeArrowheads="1"/>
          </p:cNvSpPr>
          <p:nvPr/>
        </p:nvSpPr>
        <p:spPr bwMode="auto">
          <a:xfrm>
            <a:off x="381000" y="1293813"/>
            <a:ext cx="7924800"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TCP is connection-oriented.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You may wonder how TCP, which uses the services of IP, a connectionless protocol, can be connection-oriented.</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The point is that a TCP connection is logical, not physical. TCP operates at a higher level. TCP uses the services of IP to deliver individual segments to the receiver</a:t>
            </a:r>
            <a:r>
              <a:rPr lang="en-US" altLang="en-US" sz="2800" dirty="0">
                <a:solidFill>
                  <a:srgbClr val="FF0000"/>
                </a:solidFill>
                <a:latin typeface="Times New Roman" panose="02020603050405020304" pitchFamily="18" charset="0"/>
              </a:rPr>
              <a:t>, but it controls the connection itself</a:t>
            </a:r>
            <a:r>
              <a:rPr lang="en-US" altLang="en-US" sz="2800" dirty="0">
                <a:latin typeface="Times New Roman" panose="02020603050405020304" pitchFamily="18" charset="0"/>
              </a:rPr>
              <a:t>. </a:t>
            </a:r>
          </a:p>
        </p:txBody>
      </p:sp>
    </p:spTree>
    <p:extLst>
      <p:ext uri="{BB962C8B-B14F-4D97-AF65-F5344CB8AC3E}">
        <p14:creationId xmlns:p14="http://schemas.microsoft.com/office/powerpoint/2010/main" val="82949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4"/>
          <p:cNvSpPr>
            <a:spLocks noChangeArrowheads="1"/>
          </p:cNvSpPr>
          <p:nvPr/>
        </p:nvSpPr>
        <p:spPr bwMode="auto">
          <a:xfrm>
            <a:off x="152400" y="133350"/>
            <a:ext cx="8763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Connection establishment using three-way handshaking</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71800"/>
            <a:ext cx="12795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175" y="2641600"/>
            <a:ext cx="12668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743200"/>
            <a:ext cx="41433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471488" y="1019175"/>
            <a:ext cx="8124825" cy="5405438"/>
            <a:chOff x="471823" y="1019462"/>
            <a:chExt cx="8124153" cy="5404915"/>
          </a:xfrm>
        </p:grpSpPr>
        <p:pic>
          <p:nvPicPr>
            <p:cNvPr id="2868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28"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732"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749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825"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92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23" y="1019462"/>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1631950"/>
            <a:ext cx="9794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752850"/>
            <a:ext cx="41243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7775" y="4800600"/>
            <a:ext cx="4140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6325" y="3992563"/>
            <a:ext cx="13620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1638" y="5013325"/>
            <a:ext cx="12493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908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right)">
                                      <p:cBhvr>
                                        <p:cTn id="11" dur="1250"/>
                                        <p:tgtEl>
                                          <p:spTgt spid="20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left)">
                                      <p:cBhvr>
                                        <p:cTn id="16" dur="1250"/>
                                        <p:tgtEl>
                                          <p:spTgt spid="20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wipe(left)">
                                      <p:cBhvr>
                                        <p:cTn id="21" dur="2000"/>
                                        <p:tgtEl>
                                          <p:spTgt spid="20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2058"/>
                                        </p:tgtEl>
                                        <p:attrNameLst>
                                          <p:attrName>style.visibility</p:attrName>
                                        </p:attrNameLst>
                                      </p:cBhvr>
                                      <p:to>
                                        <p:strVal val="visible"/>
                                      </p:to>
                                    </p:set>
                                    <p:animEffect transition="in" filter="wipe(right)">
                                      <p:cBhvr>
                                        <p:cTn id="26" dur="2000"/>
                                        <p:tgtEl>
                                          <p:spTgt spid="20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2061"/>
                                        </p:tgtEl>
                                        <p:attrNameLst>
                                          <p:attrName>style.visibility</p:attrName>
                                        </p:attrNameLst>
                                      </p:cBhvr>
                                      <p:to>
                                        <p:strVal val="visible"/>
                                      </p:to>
                                    </p:set>
                                    <p:animEffect transition="in" filter="wipe(right)">
                                      <p:cBhvr>
                                        <p:cTn id="31" dur="1000"/>
                                        <p:tgtEl>
                                          <p:spTgt spid="206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060"/>
                                        </p:tgtEl>
                                        <p:attrNameLst>
                                          <p:attrName>style.visibility</p:attrName>
                                        </p:attrNameLst>
                                      </p:cBhvr>
                                      <p:to>
                                        <p:strVal val="visible"/>
                                      </p:to>
                                    </p:set>
                                    <p:animEffect transition="in" filter="wipe(left)">
                                      <p:cBhvr>
                                        <p:cTn id="36" dur="2000"/>
                                        <p:tgtEl>
                                          <p:spTgt spid="206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062"/>
                                        </p:tgtEl>
                                        <p:attrNameLst>
                                          <p:attrName>style.visibility</p:attrName>
                                        </p:attrNameLst>
                                      </p:cBhvr>
                                      <p:to>
                                        <p:strVal val="visible"/>
                                      </p:to>
                                    </p:set>
                                    <p:animEffect transition="in" filter="wipe(left)">
                                      <p:cBhvr>
                                        <p:cTn id="41" dur="1000"/>
                                        <p:tgtEl>
                                          <p:spTgt spid="206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ntr" presetSubtype="0" fill="hold" nodeType="click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wipe(down)">
                                      <p:cBhvr>
                                        <p:cTn id="46" dur="580">
                                          <p:stCondLst>
                                            <p:cond delay="0"/>
                                          </p:stCondLst>
                                        </p:cTn>
                                        <p:tgtEl>
                                          <p:spTgt spid="2052"/>
                                        </p:tgtEl>
                                      </p:cBhvr>
                                    </p:animEffect>
                                    <p:anim calcmode="lin" valueType="num">
                                      <p:cBhvr>
                                        <p:cTn id="47"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52" dur="26">
                                          <p:stCondLst>
                                            <p:cond delay="650"/>
                                          </p:stCondLst>
                                        </p:cTn>
                                        <p:tgtEl>
                                          <p:spTgt spid="2052"/>
                                        </p:tgtEl>
                                      </p:cBhvr>
                                      <p:to x="100000" y="60000"/>
                                    </p:animScale>
                                    <p:animScale>
                                      <p:cBhvr>
                                        <p:cTn id="53" dur="166" decel="50000">
                                          <p:stCondLst>
                                            <p:cond delay="676"/>
                                          </p:stCondLst>
                                        </p:cTn>
                                        <p:tgtEl>
                                          <p:spTgt spid="2052"/>
                                        </p:tgtEl>
                                      </p:cBhvr>
                                      <p:to x="100000" y="100000"/>
                                    </p:animScale>
                                    <p:animScale>
                                      <p:cBhvr>
                                        <p:cTn id="54" dur="26">
                                          <p:stCondLst>
                                            <p:cond delay="1312"/>
                                          </p:stCondLst>
                                        </p:cTn>
                                        <p:tgtEl>
                                          <p:spTgt spid="2052"/>
                                        </p:tgtEl>
                                      </p:cBhvr>
                                      <p:to x="100000" y="80000"/>
                                    </p:animScale>
                                    <p:animScale>
                                      <p:cBhvr>
                                        <p:cTn id="55" dur="166" decel="50000">
                                          <p:stCondLst>
                                            <p:cond delay="1338"/>
                                          </p:stCondLst>
                                        </p:cTn>
                                        <p:tgtEl>
                                          <p:spTgt spid="2052"/>
                                        </p:tgtEl>
                                      </p:cBhvr>
                                      <p:to x="100000" y="100000"/>
                                    </p:animScale>
                                    <p:animScale>
                                      <p:cBhvr>
                                        <p:cTn id="56" dur="26">
                                          <p:stCondLst>
                                            <p:cond delay="1642"/>
                                          </p:stCondLst>
                                        </p:cTn>
                                        <p:tgtEl>
                                          <p:spTgt spid="2052"/>
                                        </p:tgtEl>
                                      </p:cBhvr>
                                      <p:to x="100000" y="90000"/>
                                    </p:animScale>
                                    <p:animScale>
                                      <p:cBhvr>
                                        <p:cTn id="57" dur="166" decel="50000">
                                          <p:stCondLst>
                                            <p:cond delay="1668"/>
                                          </p:stCondLst>
                                        </p:cTn>
                                        <p:tgtEl>
                                          <p:spTgt spid="2052"/>
                                        </p:tgtEl>
                                      </p:cBhvr>
                                      <p:to x="100000" y="100000"/>
                                    </p:animScale>
                                    <p:animScale>
                                      <p:cBhvr>
                                        <p:cTn id="58" dur="26">
                                          <p:stCondLst>
                                            <p:cond delay="1808"/>
                                          </p:stCondLst>
                                        </p:cTn>
                                        <p:tgtEl>
                                          <p:spTgt spid="2052"/>
                                        </p:tgtEl>
                                      </p:cBhvr>
                                      <p:to x="100000" y="95000"/>
                                    </p:animScale>
                                    <p:animScale>
                                      <p:cBhvr>
                                        <p:cTn id="59" dur="166" decel="50000">
                                          <p:stCondLst>
                                            <p:cond delay="1834"/>
                                          </p:stCondLst>
                                        </p:cTn>
                                        <p:tgtEl>
                                          <p:spTgt spid="20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Data transfer</a:t>
            </a:r>
          </a:p>
        </p:txBody>
      </p:sp>
      <p:grpSp>
        <p:nvGrpSpPr>
          <p:cNvPr id="2" name="Group 3"/>
          <p:cNvGrpSpPr>
            <a:grpSpLocks/>
          </p:cNvGrpSpPr>
          <p:nvPr/>
        </p:nvGrpSpPr>
        <p:grpSpPr bwMode="auto">
          <a:xfrm>
            <a:off x="471488" y="457200"/>
            <a:ext cx="8124825" cy="6084888"/>
            <a:chOff x="471823" y="457200"/>
            <a:chExt cx="8124153" cy="6085025"/>
          </a:xfrm>
        </p:grpSpPr>
        <p:grpSp>
          <p:nvGrpSpPr>
            <p:cNvPr id="29716" name="Group 1"/>
            <p:cNvGrpSpPr>
              <a:grpSpLocks/>
            </p:cNvGrpSpPr>
            <p:nvPr/>
          </p:nvGrpSpPr>
          <p:grpSpPr bwMode="auto">
            <a:xfrm>
              <a:off x="943728" y="1600200"/>
              <a:ext cx="7180340" cy="4671773"/>
              <a:chOff x="943728" y="1805223"/>
              <a:chExt cx="7180340" cy="4023360"/>
            </a:xfrm>
          </p:grpSpPr>
          <p:pic>
            <p:nvPicPr>
              <p:cNvPr id="29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28"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732"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1805223"/>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497"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25"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927" y="6324600"/>
              <a:ext cx="404873" cy="2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23" y="457200"/>
              <a:ext cx="8124153" cy="117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6" name="Picture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5713" y="1692275"/>
            <a:ext cx="41322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6513" y="5486400"/>
            <a:ext cx="41433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2063" y="2133600"/>
            <a:ext cx="4114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4600" y="2835275"/>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00313" y="3627438"/>
            <a:ext cx="420528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49525" y="4449763"/>
            <a:ext cx="41560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9738" y="2441575"/>
            <a:ext cx="11969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6400" y="3163888"/>
            <a:ext cx="1279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800" y="2135188"/>
            <a:ext cx="13684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7988" y="3563938"/>
            <a:ext cx="12287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9975" y="4333875"/>
            <a:ext cx="13684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9738" y="4800600"/>
            <a:ext cx="11969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6800" y="3868738"/>
            <a:ext cx="13716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9975" y="2835275"/>
            <a:ext cx="13684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28988" y="1046163"/>
            <a:ext cx="2638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023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37"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barn(outVertical)">
                                      <p:cBhvr>
                                        <p:cTn id="11" dur="500"/>
                                        <p:tgtEl>
                                          <p:spTgt spid="307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088"/>
                                        </p:tgtEl>
                                        <p:attrNameLst>
                                          <p:attrName>style.visibility</p:attrName>
                                        </p:attrNameLst>
                                      </p:cBhvr>
                                      <p:to>
                                        <p:strVal val="visible"/>
                                      </p:to>
                                    </p:set>
                                    <p:animEffect transition="in" filter="wipe(left)">
                                      <p:cBhvr>
                                        <p:cTn id="16" dur="500"/>
                                        <p:tgtEl>
                                          <p:spTgt spid="30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left)">
                                      <p:cBhvr>
                                        <p:cTn id="21" dur="500"/>
                                        <p:tgtEl>
                                          <p:spTgt spid="30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086"/>
                                        </p:tgtEl>
                                        <p:attrNameLst>
                                          <p:attrName>style.visibility</p:attrName>
                                        </p:attrNameLst>
                                      </p:cBhvr>
                                      <p:to>
                                        <p:strVal val="visible"/>
                                      </p:to>
                                    </p:set>
                                    <p:animEffect transition="in" filter="wipe(left)">
                                      <p:cBhvr>
                                        <p:cTn id="26" dur="500"/>
                                        <p:tgtEl>
                                          <p:spTgt spid="30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left)">
                                      <p:cBhvr>
                                        <p:cTn id="36" dur="500"/>
                                        <p:tgtEl>
                                          <p:spTgt spid="308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3089"/>
                                        </p:tgtEl>
                                        <p:attrNameLst>
                                          <p:attrName>style.visibility</p:attrName>
                                        </p:attrNameLst>
                                      </p:cBhvr>
                                      <p:to>
                                        <p:strVal val="visible"/>
                                      </p:to>
                                    </p:set>
                                    <p:animEffect transition="in" filter="wipe(right)">
                                      <p:cBhvr>
                                        <p:cTn id="46" dur="500"/>
                                        <p:tgtEl>
                                          <p:spTgt spid="308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2" fill="hold" nodeType="clickEffect">
                                  <p:stCondLst>
                                    <p:cond delay="0"/>
                                  </p:stCondLst>
                                  <p:childTnLst>
                                    <p:set>
                                      <p:cBhvr>
                                        <p:cTn id="50" dur="1" fill="hold">
                                          <p:stCondLst>
                                            <p:cond delay="0"/>
                                          </p:stCondLst>
                                        </p:cTn>
                                        <p:tgtEl>
                                          <p:spTgt spid="3082"/>
                                        </p:tgtEl>
                                        <p:attrNameLst>
                                          <p:attrName>style.visibility</p:attrName>
                                        </p:attrNameLst>
                                      </p:cBhvr>
                                      <p:to>
                                        <p:strVal val="visible"/>
                                      </p:to>
                                    </p:set>
                                    <p:animEffect transition="in" filter="wipe(right)">
                                      <p:cBhvr>
                                        <p:cTn id="51" dur="500"/>
                                        <p:tgtEl>
                                          <p:spTgt spid="308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2" fill="hold" nodeType="clickEffect">
                                  <p:stCondLst>
                                    <p:cond delay="0"/>
                                  </p:stCondLst>
                                  <p:childTnLst>
                                    <p:set>
                                      <p:cBhvr>
                                        <p:cTn id="55" dur="1" fill="hold">
                                          <p:stCondLst>
                                            <p:cond delay="0"/>
                                          </p:stCondLst>
                                        </p:cTn>
                                        <p:tgtEl>
                                          <p:spTgt spid="3091"/>
                                        </p:tgtEl>
                                        <p:attrNameLst>
                                          <p:attrName>style.visibility</p:attrName>
                                        </p:attrNameLst>
                                      </p:cBhvr>
                                      <p:to>
                                        <p:strVal val="visible"/>
                                      </p:to>
                                    </p:set>
                                    <p:animEffect transition="in" filter="wipe(right)">
                                      <p:cBhvr>
                                        <p:cTn id="56" dur="500"/>
                                        <p:tgtEl>
                                          <p:spTgt spid="309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083"/>
                                        </p:tgtEl>
                                        <p:attrNameLst>
                                          <p:attrName>style.visibility</p:attrName>
                                        </p:attrNameLst>
                                      </p:cBhvr>
                                      <p:to>
                                        <p:strVal val="visible"/>
                                      </p:to>
                                    </p:set>
                                    <p:animEffect transition="in" filter="wipe(left)">
                                      <p:cBhvr>
                                        <p:cTn id="66" dur="500"/>
                                        <p:tgtEl>
                                          <p:spTgt spid="308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left)">
                                      <p:cBhvr>
                                        <p:cTn id="71" dur="500"/>
                                        <p:tgtEl>
                                          <p:spTgt spid="4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37" fill="hold" nodeType="clickEffect">
                                  <p:stCondLst>
                                    <p:cond delay="0"/>
                                  </p:stCondLst>
                                  <p:childTnLst>
                                    <p:set>
                                      <p:cBhvr>
                                        <p:cTn id="75" dur="1" fill="hold">
                                          <p:stCondLst>
                                            <p:cond delay="0"/>
                                          </p:stCondLst>
                                        </p:cTn>
                                        <p:tgtEl>
                                          <p:spTgt spid="3077"/>
                                        </p:tgtEl>
                                        <p:attrNameLst>
                                          <p:attrName>style.visibility</p:attrName>
                                        </p:attrNameLst>
                                      </p:cBhvr>
                                      <p:to>
                                        <p:strVal val="visible"/>
                                      </p:to>
                                    </p:set>
                                    <p:animEffect transition="in" filter="barn(outVertical)">
                                      <p:cBhvr>
                                        <p:cTn id="76" dur="500"/>
                                        <p:tgtEl>
                                          <p:spTgt spid="307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6" presetClass="entr" presetSubtype="0" fill="hold" nodeType="clickEffect">
                                  <p:stCondLst>
                                    <p:cond delay="0"/>
                                  </p:stCondLst>
                                  <p:childTnLst>
                                    <p:set>
                                      <p:cBhvr>
                                        <p:cTn id="80" dur="1" fill="hold">
                                          <p:stCondLst>
                                            <p:cond delay="0"/>
                                          </p:stCondLst>
                                        </p:cTn>
                                        <p:tgtEl>
                                          <p:spTgt spid="3074"/>
                                        </p:tgtEl>
                                        <p:attrNameLst>
                                          <p:attrName>style.visibility</p:attrName>
                                        </p:attrNameLst>
                                      </p:cBhvr>
                                      <p:to>
                                        <p:strVal val="visible"/>
                                      </p:to>
                                    </p:set>
                                    <p:animEffect transition="in" filter="wipe(down)">
                                      <p:cBhvr>
                                        <p:cTn id="81" dur="580">
                                          <p:stCondLst>
                                            <p:cond delay="0"/>
                                          </p:stCondLst>
                                        </p:cTn>
                                        <p:tgtEl>
                                          <p:spTgt spid="3074"/>
                                        </p:tgtEl>
                                      </p:cBhvr>
                                    </p:animEffect>
                                    <p:anim calcmode="lin" valueType="num">
                                      <p:cBhvr>
                                        <p:cTn id="82"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87" dur="26">
                                          <p:stCondLst>
                                            <p:cond delay="650"/>
                                          </p:stCondLst>
                                        </p:cTn>
                                        <p:tgtEl>
                                          <p:spTgt spid="3074"/>
                                        </p:tgtEl>
                                      </p:cBhvr>
                                      <p:to x="100000" y="60000"/>
                                    </p:animScale>
                                    <p:animScale>
                                      <p:cBhvr>
                                        <p:cTn id="88" dur="166" decel="50000">
                                          <p:stCondLst>
                                            <p:cond delay="676"/>
                                          </p:stCondLst>
                                        </p:cTn>
                                        <p:tgtEl>
                                          <p:spTgt spid="3074"/>
                                        </p:tgtEl>
                                      </p:cBhvr>
                                      <p:to x="100000" y="100000"/>
                                    </p:animScale>
                                    <p:animScale>
                                      <p:cBhvr>
                                        <p:cTn id="89" dur="26">
                                          <p:stCondLst>
                                            <p:cond delay="1312"/>
                                          </p:stCondLst>
                                        </p:cTn>
                                        <p:tgtEl>
                                          <p:spTgt spid="3074"/>
                                        </p:tgtEl>
                                      </p:cBhvr>
                                      <p:to x="100000" y="80000"/>
                                    </p:animScale>
                                    <p:animScale>
                                      <p:cBhvr>
                                        <p:cTn id="90" dur="166" decel="50000">
                                          <p:stCondLst>
                                            <p:cond delay="1338"/>
                                          </p:stCondLst>
                                        </p:cTn>
                                        <p:tgtEl>
                                          <p:spTgt spid="3074"/>
                                        </p:tgtEl>
                                      </p:cBhvr>
                                      <p:to x="100000" y="100000"/>
                                    </p:animScale>
                                    <p:animScale>
                                      <p:cBhvr>
                                        <p:cTn id="91" dur="26">
                                          <p:stCondLst>
                                            <p:cond delay="1642"/>
                                          </p:stCondLst>
                                        </p:cTn>
                                        <p:tgtEl>
                                          <p:spTgt spid="3074"/>
                                        </p:tgtEl>
                                      </p:cBhvr>
                                      <p:to x="100000" y="90000"/>
                                    </p:animScale>
                                    <p:animScale>
                                      <p:cBhvr>
                                        <p:cTn id="92" dur="166" decel="50000">
                                          <p:stCondLst>
                                            <p:cond delay="1668"/>
                                          </p:stCondLst>
                                        </p:cTn>
                                        <p:tgtEl>
                                          <p:spTgt spid="3074"/>
                                        </p:tgtEl>
                                      </p:cBhvr>
                                      <p:to x="100000" y="100000"/>
                                    </p:animScale>
                                    <p:animScale>
                                      <p:cBhvr>
                                        <p:cTn id="93" dur="26">
                                          <p:stCondLst>
                                            <p:cond delay="1808"/>
                                          </p:stCondLst>
                                        </p:cTn>
                                        <p:tgtEl>
                                          <p:spTgt spid="3074"/>
                                        </p:tgtEl>
                                      </p:cBhvr>
                                      <p:to x="100000" y="95000"/>
                                    </p:animScale>
                                    <p:animScale>
                                      <p:cBhvr>
                                        <p:cTn id="94"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14"/>
          <p:cNvSpPr>
            <a:spLocks noChangeArrowheads="1"/>
          </p:cNvSpPr>
          <p:nvPr/>
        </p:nvSpPr>
        <p:spPr bwMode="auto">
          <a:xfrm>
            <a:off x="152400" y="133350"/>
            <a:ext cx="8991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Connection termination using three-way handshaking</a:t>
            </a:r>
          </a:p>
        </p:txBody>
      </p:sp>
      <p:grpSp>
        <p:nvGrpSpPr>
          <p:cNvPr id="2" name="Group 7"/>
          <p:cNvGrpSpPr>
            <a:grpSpLocks/>
          </p:cNvGrpSpPr>
          <p:nvPr/>
        </p:nvGrpSpPr>
        <p:grpSpPr bwMode="auto">
          <a:xfrm>
            <a:off x="444500" y="1003300"/>
            <a:ext cx="8123238" cy="5405438"/>
            <a:chOff x="471823" y="1019462"/>
            <a:chExt cx="8124153" cy="5404915"/>
          </a:xfrm>
        </p:grpSpPr>
        <p:pic>
          <p:nvPicPr>
            <p:cNvPr id="30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28"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732"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1336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49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25"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927" y="6206753"/>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23" y="1019462"/>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89075"/>
            <a:ext cx="26257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100" y="2697163"/>
            <a:ext cx="135731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2425700"/>
            <a:ext cx="41163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1475" y="3733800"/>
            <a:ext cx="1279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3650" y="3492500"/>
            <a:ext cx="40957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0125" y="3700463"/>
            <a:ext cx="13620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9200" y="4495800"/>
            <a:ext cx="4140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9100" y="4770438"/>
            <a:ext cx="12049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405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wipe(left)">
                                      <p:cBhvr>
                                        <p:cTn id="11" dur="500"/>
                                        <p:tgtEl>
                                          <p:spTgt spid="40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left)">
                                      <p:cBhvr>
                                        <p:cTn id="16" dur="1750"/>
                                        <p:tgtEl>
                                          <p:spTgt spid="41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4102"/>
                                        </p:tgtEl>
                                        <p:attrNameLst>
                                          <p:attrName>style.visibility</p:attrName>
                                        </p:attrNameLst>
                                      </p:cBhvr>
                                      <p:to>
                                        <p:strVal val="visible"/>
                                      </p:to>
                                    </p:set>
                                    <p:animEffect transition="in" filter="wipe(right)">
                                      <p:cBhvr>
                                        <p:cTn id="21" dur="500"/>
                                        <p:tgtEl>
                                          <p:spTgt spid="410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wipe(right)">
                                      <p:cBhvr>
                                        <p:cTn id="26" dur="1500"/>
                                        <p:tgtEl>
                                          <p:spTgt spid="41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4105"/>
                                        </p:tgtEl>
                                        <p:attrNameLst>
                                          <p:attrName>style.visibility</p:attrName>
                                        </p:attrNameLst>
                                      </p:cBhvr>
                                      <p:to>
                                        <p:strVal val="visible"/>
                                      </p:to>
                                    </p:set>
                                    <p:animEffect transition="in" filter="wipe(right)">
                                      <p:cBhvr>
                                        <p:cTn id="31" dur="500"/>
                                        <p:tgtEl>
                                          <p:spTgt spid="41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106"/>
                                        </p:tgtEl>
                                        <p:attrNameLst>
                                          <p:attrName>style.visibility</p:attrName>
                                        </p:attrNameLst>
                                      </p:cBhvr>
                                      <p:to>
                                        <p:strVal val="visible"/>
                                      </p:to>
                                    </p:set>
                                    <p:animEffect transition="in" filter="wipe(left)">
                                      <p:cBhvr>
                                        <p:cTn id="36" dur="2000"/>
                                        <p:tgtEl>
                                          <p:spTgt spid="410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107"/>
                                        </p:tgtEl>
                                        <p:attrNameLst>
                                          <p:attrName>style.visibility</p:attrName>
                                        </p:attrNameLst>
                                      </p:cBhvr>
                                      <p:to>
                                        <p:strVal val="visible"/>
                                      </p:to>
                                    </p:set>
                                    <p:animEffect transition="in" filter="wipe(left)">
                                      <p:cBhvr>
                                        <p:cTn id="41" dur="500"/>
                                        <p:tgtEl>
                                          <p:spTgt spid="410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ntr" presetSubtype="0" fill="hold" nodeType="click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wipe(down)">
                                      <p:cBhvr>
                                        <p:cTn id="46" dur="580">
                                          <p:stCondLst>
                                            <p:cond delay="0"/>
                                          </p:stCondLst>
                                        </p:cTn>
                                        <p:tgtEl>
                                          <p:spTgt spid="4098"/>
                                        </p:tgtEl>
                                      </p:cBhvr>
                                    </p:animEffect>
                                    <p:anim calcmode="lin" valueType="num">
                                      <p:cBhvr>
                                        <p:cTn id="47"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52" dur="26">
                                          <p:stCondLst>
                                            <p:cond delay="650"/>
                                          </p:stCondLst>
                                        </p:cTn>
                                        <p:tgtEl>
                                          <p:spTgt spid="4098"/>
                                        </p:tgtEl>
                                      </p:cBhvr>
                                      <p:to x="100000" y="60000"/>
                                    </p:animScale>
                                    <p:animScale>
                                      <p:cBhvr>
                                        <p:cTn id="53" dur="166" decel="50000">
                                          <p:stCondLst>
                                            <p:cond delay="676"/>
                                          </p:stCondLst>
                                        </p:cTn>
                                        <p:tgtEl>
                                          <p:spTgt spid="4098"/>
                                        </p:tgtEl>
                                      </p:cBhvr>
                                      <p:to x="100000" y="100000"/>
                                    </p:animScale>
                                    <p:animScale>
                                      <p:cBhvr>
                                        <p:cTn id="54" dur="26">
                                          <p:stCondLst>
                                            <p:cond delay="1312"/>
                                          </p:stCondLst>
                                        </p:cTn>
                                        <p:tgtEl>
                                          <p:spTgt spid="4098"/>
                                        </p:tgtEl>
                                      </p:cBhvr>
                                      <p:to x="100000" y="80000"/>
                                    </p:animScale>
                                    <p:animScale>
                                      <p:cBhvr>
                                        <p:cTn id="55" dur="166" decel="50000">
                                          <p:stCondLst>
                                            <p:cond delay="1338"/>
                                          </p:stCondLst>
                                        </p:cTn>
                                        <p:tgtEl>
                                          <p:spTgt spid="4098"/>
                                        </p:tgtEl>
                                      </p:cBhvr>
                                      <p:to x="100000" y="100000"/>
                                    </p:animScale>
                                    <p:animScale>
                                      <p:cBhvr>
                                        <p:cTn id="56" dur="26">
                                          <p:stCondLst>
                                            <p:cond delay="1642"/>
                                          </p:stCondLst>
                                        </p:cTn>
                                        <p:tgtEl>
                                          <p:spTgt spid="4098"/>
                                        </p:tgtEl>
                                      </p:cBhvr>
                                      <p:to x="100000" y="90000"/>
                                    </p:animScale>
                                    <p:animScale>
                                      <p:cBhvr>
                                        <p:cTn id="57" dur="166" decel="50000">
                                          <p:stCondLst>
                                            <p:cond delay="1668"/>
                                          </p:stCondLst>
                                        </p:cTn>
                                        <p:tgtEl>
                                          <p:spTgt spid="4098"/>
                                        </p:tgtEl>
                                      </p:cBhvr>
                                      <p:to x="100000" y="100000"/>
                                    </p:animScale>
                                    <p:animScale>
                                      <p:cBhvr>
                                        <p:cTn id="58" dur="26">
                                          <p:stCondLst>
                                            <p:cond delay="1808"/>
                                          </p:stCondLst>
                                        </p:cTn>
                                        <p:tgtEl>
                                          <p:spTgt spid="4098"/>
                                        </p:tgtEl>
                                      </p:cBhvr>
                                      <p:to x="100000" y="95000"/>
                                    </p:animScale>
                                    <p:animScale>
                                      <p:cBhvr>
                                        <p:cTn id="59"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4"/>
          <p:cNvSpPr>
            <a:spLocks noChangeArrowheads="1"/>
          </p:cNvSpPr>
          <p:nvPr/>
        </p:nvSpPr>
        <p:spPr bwMode="auto">
          <a:xfrm>
            <a:off x="152400" y="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Half-close</a:t>
            </a:r>
          </a:p>
        </p:txBody>
      </p:sp>
      <p:grpSp>
        <p:nvGrpSpPr>
          <p:cNvPr id="2" name="Group 2"/>
          <p:cNvGrpSpPr>
            <a:grpSpLocks/>
          </p:cNvGrpSpPr>
          <p:nvPr/>
        </p:nvGrpSpPr>
        <p:grpSpPr bwMode="auto">
          <a:xfrm>
            <a:off x="444500" y="381000"/>
            <a:ext cx="8123238" cy="6019800"/>
            <a:chOff x="444341" y="457200"/>
            <a:chExt cx="8124153" cy="6019800"/>
          </a:xfrm>
        </p:grpSpPr>
        <p:grpSp>
          <p:nvGrpSpPr>
            <p:cNvPr id="31759" name="Group 1"/>
            <p:cNvGrpSpPr>
              <a:grpSpLocks/>
            </p:cNvGrpSpPr>
            <p:nvPr/>
          </p:nvGrpSpPr>
          <p:grpSpPr bwMode="auto">
            <a:xfrm>
              <a:off x="916246" y="1828800"/>
              <a:ext cx="7180340" cy="4354376"/>
              <a:chOff x="916246" y="2209800"/>
              <a:chExt cx="7180340" cy="4023360"/>
            </a:xfrm>
          </p:grpSpPr>
          <p:pic>
            <p:nvPicPr>
              <p:cNvPr id="317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246"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918"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250"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518" y="2209800"/>
                <a:ext cx="12306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6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015"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343"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718" y="6248400"/>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445" y="6259376"/>
              <a:ext cx="404873" cy="21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41" y="457200"/>
              <a:ext cx="8124153" cy="14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12875"/>
            <a:ext cx="26257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100" y="2209800"/>
            <a:ext cx="13573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1752600"/>
            <a:ext cx="41163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1475" y="4495800"/>
            <a:ext cx="1279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125" y="2895600"/>
            <a:ext cx="13620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9200" y="5257800"/>
            <a:ext cx="4140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9100" y="5532438"/>
            <a:ext cx="12049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3657600"/>
            <a:ext cx="41576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33650" y="2667000"/>
            <a:ext cx="4097338"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89200" y="4267200"/>
            <a:ext cx="416083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819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1750"/>
                                        <p:tgtEl>
                                          <p:spTgt spid="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Effect transition="in" filter="wipe(right)">
                                      <p:cBhvr>
                                        <p:cTn id="21" dur="500"/>
                                        <p:tgtEl>
                                          <p:spTgt spid="51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nodeType="clickEffect">
                                  <p:stCondLst>
                                    <p:cond delay="0"/>
                                  </p:stCondLst>
                                  <p:childTnLst>
                                    <p:set>
                                      <p:cBhvr>
                                        <p:cTn id="30" dur="1" fill="hold">
                                          <p:stCondLst>
                                            <p:cond delay="0"/>
                                          </p:stCondLst>
                                        </p:cTn>
                                        <p:tgtEl>
                                          <p:spTgt spid="5123"/>
                                        </p:tgtEl>
                                        <p:attrNameLst>
                                          <p:attrName>style.visibility</p:attrName>
                                        </p:attrNameLst>
                                      </p:cBhvr>
                                      <p:to>
                                        <p:strVal val="visible"/>
                                      </p:to>
                                    </p:set>
                                    <p:animEffect transition="in" filter="barn(outVertical)">
                                      <p:cBhvr>
                                        <p:cTn id="31" dur="500"/>
                                        <p:tgtEl>
                                          <p:spTgt spid="512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5125"/>
                                        </p:tgtEl>
                                        <p:attrNameLst>
                                          <p:attrName>style.visibility</p:attrName>
                                        </p:attrNameLst>
                                      </p:cBhvr>
                                      <p:to>
                                        <p:strVal val="visible"/>
                                      </p:to>
                                    </p:set>
                                    <p:animEffect transition="in" filter="wipe(right)">
                                      <p:cBhvr>
                                        <p:cTn id="41" dur="500"/>
                                        <p:tgtEl>
                                          <p:spTgt spid="512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2000"/>
                                        <p:tgtEl>
                                          <p:spTgt spid="2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6"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80">
                                          <p:stCondLst>
                                            <p:cond delay="0"/>
                                          </p:stCondLst>
                                        </p:cTn>
                                        <p:tgtEl>
                                          <p:spTgt spid="15"/>
                                        </p:tgtEl>
                                      </p:cBhvr>
                                    </p:animEffect>
                                    <p:anim calcmode="lin" valueType="num">
                                      <p:cBhvr>
                                        <p:cTn id="5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2" dur="26">
                                          <p:stCondLst>
                                            <p:cond delay="650"/>
                                          </p:stCondLst>
                                        </p:cTn>
                                        <p:tgtEl>
                                          <p:spTgt spid="15"/>
                                        </p:tgtEl>
                                      </p:cBhvr>
                                      <p:to x="100000" y="60000"/>
                                    </p:animScale>
                                    <p:animScale>
                                      <p:cBhvr>
                                        <p:cTn id="63" dur="166" decel="50000">
                                          <p:stCondLst>
                                            <p:cond delay="676"/>
                                          </p:stCondLst>
                                        </p:cTn>
                                        <p:tgtEl>
                                          <p:spTgt spid="15"/>
                                        </p:tgtEl>
                                      </p:cBhvr>
                                      <p:to x="100000" y="100000"/>
                                    </p:animScale>
                                    <p:animScale>
                                      <p:cBhvr>
                                        <p:cTn id="64" dur="26">
                                          <p:stCondLst>
                                            <p:cond delay="1312"/>
                                          </p:stCondLst>
                                        </p:cTn>
                                        <p:tgtEl>
                                          <p:spTgt spid="15"/>
                                        </p:tgtEl>
                                      </p:cBhvr>
                                      <p:to x="100000" y="80000"/>
                                    </p:animScale>
                                    <p:animScale>
                                      <p:cBhvr>
                                        <p:cTn id="65" dur="166" decel="50000">
                                          <p:stCondLst>
                                            <p:cond delay="1338"/>
                                          </p:stCondLst>
                                        </p:cTn>
                                        <p:tgtEl>
                                          <p:spTgt spid="15"/>
                                        </p:tgtEl>
                                      </p:cBhvr>
                                      <p:to x="100000" y="100000"/>
                                    </p:animScale>
                                    <p:animScale>
                                      <p:cBhvr>
                                        <p:cTn id="66" dur="26">
                                          <p:stCondLst>
                                            <p:cond delay="1642"/>
                                          </p:stCondLst>
                                        </p:cTn>
                                        <p:tgtEl>
                                          <p:spTgt spid="15"/>
                                        </p:tgtEl>
                                      </p:cBhvr>
                                      <p:to x="100000" y="90000"/>
                                    </p:animScale>
                                    <p:animScale>
                                      <p:cBhvr>
                                        <p:cTn id="67" dur="166" decel="50000">
                                          <p:stCondLst>
                                            <p:cond delay="1668"/>
                                          </p:stCondLst>
                                        </p:cTn>
                                        <p:tgtEl>
                                          <p:spTgt spid="15"/>
                                        </p:tgtEl>
                                      </p:cBhvr>
                                      <p:to x="100000" y="100000"/>
                                    </p:animScale>
                                    <p:animScale>
                                      <p:cBhvr>
                                        <p:cTn id="68" dur="26">
                                          <p:stCondLst>
                                            <p:cond delay="1808"/>
                                          </p:stCondLst>
                                        </p:cTn>
                                        <p:tgtEl>
                                          <p:spTgt spid="15"/>
                                        </p:tgtEl>
                                      </p:cBhvr>
                                      <p:to x="100000" y="95000"/>
                                    </p:animScale>
                                    <p:animScale>
                                      <p:cBhvr>
                                        <p:cTn id="6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27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5040675"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State Transition Diagram</a:t>
            </a:r>
          </a:p>
        </p:txBody>
      </p:sp>
      <p:sp>
        <p:nvSpPr>
          <p:cNvPr id="32779" name="Rectangle 10"/>
          <p:cNvSpPr>
            <a:spLocks noChangeArrowheads="1"/>
          </p:cNvSpPr>
          <p:nvPr/>
        </p:nvSpPr>
        <p:spPr bwMode="auto">
          <a:xfrm>
            <a:off x="381000" y="1293813"/>
            <a:ext cx="7924800" cy="18158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To keep track of all the different events happening during connection establishment, connection termination, and data transfer, TCP is specified as the finite state machine (FSM)</a:t>
            </a:r>
          </a:p>
        </p:txBody>
      </p:sp>
    </p:spTree>
    <p:extLst>
      <p:ext uri="{BB962C8B-B14F-4D97-AF65-F5344CB8AC3E}">
        <p14:creationId xmlns:p14="http://schemas.microsoft.com/office/powerpoint/2010/main" val="1363567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Time-line diagram for a common scenario</a:t>
            </a:r>
          </a:p>
        </p:txBody>
      </p:sp>
      <p:pic>
        <p:nvPicPr>
          <p:cNvPr id="778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620689"/>
            <a:ext cx="4759102" cy="593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9094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wipe(up)">
                                      <p:cBhvr>
                                        <p:cTn id="7" dur="60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State transition diagram</a:t>
            </a:r>
          </a:p>
        </p:txBody>
      </p:sp>
      <p:pic>
        <p:nvPicPr>
          <p:cNvPr id="348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52876"/>
            <a:ext cx="9144000" cy="630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63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4"/>
          <p:cNvSpPr>
            <a:spLocks noChangeArrowheads="1"/>
          </p:cNvSpPr>
          <p:nvPr/>
        </p:nvSpPr>
        <p:spPr bwMode="auto">
          <a:xfrm>
            <a:off x="838200" y="71438"/>
            <a:ext cx="8153400"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i="0" dirty="0">
                <a:solidFill>
                  <a:srgbClr val="002060"/>
                </a:solidFill>
                <a:latin typeface="Times-BoldItalic" charset="0"/>
              </a:rPr>
              <a:t>States for TCP</a:t>
            </a:r>
          </a:p>
        </p:txBody>
      </p:sp>
      <p:grpSp>
        <p:nvGrpSpPr>
          <p:cNvPr id="35844" name="Group 3"/>
          <p:cNvGrpSpPr>
            <a:grpSpLocks/>
          </p:cNvGrpSpPr>
          <p:nvPr/>
        </p:nvGrpSpPr>
        <p:grpSpPr bwMode="auto">
          <a:xfrm>
            <a:off x="419100" y="1790700"/>
            <a:ext cx="8420100" cy="3848100"/>
            <a:chOff x="418783" y="1790349"/>
            <a:chExt cx="8420417" cy="3848451"/>
          </a:xfrm>
        </p:grpSpPr>
        <p:pic>
          <p:nvPicPr>
            <p:cNvPr id="358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3" y="1790349"/>
              <a:ext cx="8420417" cy="384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1"/>
            <p:cNvSpPr>
              <a:spLocks noChangeArrowheads="1"/>
            </p:cNvSpPr>
            <p:nvPr/>
          </p:nvSpPr>
          <p:spPr bwMode="auto">
            <a:xfrm>
              <a:off x="418783" y="1828800"/>
              <a:ext cx="8420417" cy="3764280"/>
            </a:xfrm>
            <a:prstGeom prst="rect">
              <a:avLst/>
            </a:prstGeom>
            <a:noFill/>
            <a:ln w="101600">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grpSp>
    </p:spTree>
    <p:extLst>
      <p:ext uri="{BB962C8B-B14F-4D97-AF65-F5344CB8AC3E}">
        <p14:creationId xmlns:p14="http://schemas.microsoft.com/office/powerpoint/2010/main" val="3058758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4"/>
          <p:cNvSpPr>
            <a:spLocks noChangeArrowheads="1"/>
          </p:cNvSpPr>
          <p:nvPr/>
        </p:nvSpPr>
        <p:spPr bwMode="auto">
          <a:xfrm>
            <a:off x="152400" y="133350"/>
            <a:ext cx="8991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Transition diagram with half-close connection termination</a:t>
            </a:r>
          </a:p>
        </p:txBody>
      </p:sp>
      <p:pic>
        <p:nvPicPr>
          <p:cNvPr id="7680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842963"/>
            <a:ext cx="381635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352800"/>
            <a:ext cx="43815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950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wheel(4)">
                                      <p:cBhvr>
                                        <p:cTn id="7" dur="2000"/>
                                        <p:tgtEl>
                                          <p:spTgt spid="768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76810"/>
                                        </p:tgtEl>
                                        <p:attrNameLst>
                                          <p:attrName>style.visibility</p:attrName>
                                        </p:attrNameLst>
                                      </p:cBhvr>
                                      <p:to>
                                        <p:strVal val="visible"/>
                                      </p:to>
                                    </p:set>
                                    <p:animEffect transition="in" filter="wheel(4)">
                                      <p:cBhvr>
                                        <p:cTn id="12" dur="2000"/>
                                        <p:tgtEl>
                                          <p:spTgt spid="76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378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399200"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Windows in TCP</a:t>
            </a:r>
          </a:p>
        </p:txBody>
      </p:sp>
      <p:sp>
        <p:nvSpPr>
          <p:cNvPr id="37899" name="Rectangle 10"/>
          <p:cNvSpPr>
            <a:spLocks noChangeArrowheads="1"/>
          </p:cNvSpPr>
          <p:nvPr/>
        </p:nvSpPr>
        <p:spPr bwMode="auto">
          <a:xfrm>
            <a:off x="381000" y="1293813"/>
            <a:ext cx="7924800"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TCP uses two windows </a:t>
            </a:r>
          </a:p>
          <a:p>
            <a:pPr algn="just"/>
            <a:r>
              <a:rPr lang="en-US" altLang="en-US" sz="2800" dirty="0">
                <a:latin typeface="Times New Roman" panose="02020603050405020304" pitchFamily="18" charset="0"/>
              </a:rPr>
              <a:t>Send window </a:t>
            </a:r>
          </a:p>
          <a:p>
            <a:pPr algn="just"/>
            <a:r>
              <a:rPr lang="en-US" altLang="en-US" sz="2800" dirty="0">
                <a:latin typeface="Times New Roman" panose="02020603050405020304" pitchFamily="18" charset="0"/>
              </a:rPr>
              <a:t>Receive window</a:t>
            </a:r>
          </a:p>
          <a:p>
            <a:pPr algn="just"/>
            <a:r>
              <a:rPr lang="en-US" altLang="en-US" sz="2800" dirty="0">
                <a:latin typeface="Times New Roman" panose="02020603050405020304" pitchFamily="18" charset="0"/>
              </a:rPr>
              <a:t> for each direction of data transfer, which means four windows for a bidirectional communication</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TCP uses only one timer unlike SR.</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Assumption that communication is only unidirectional. </a:t>
            </a:r>
          </a:p>
        </p:txBody>
      </p:sp>
    </p:spTree>
    <p:extLst>
      <p:ext uri="{BB962C8B-B14F-4D97-AF65-F5344CB8AC3E}">
        <p14:creationId xmlns:p14="http://schemas.microsoft.com/office/powerpoint/2010/main" val="84724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4"/>
          <p:cNvSpPr>
            <a:spLocks noChangeArrowheads="1"/>
          </p:cNvSpPr>
          <p:nvPr/>
        </p:nvSpPr>
        <p:spPr bwMode="auto">
          <a:xfrm>
            <a:off x="533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solidFill>
                  <a:srgbClr val="FF0000"/>
                </a:solidFill>
                <a:latin typeface="Times-BoldItalic" charset="0"/>
              </a:rPr>
              <a:t>  </a:t>
            </a:r>
            <a:r>
              <a:rPr lang="en-US" altLang="en-US" sz="2000" dirty="0">
                <a:latin typeface="Times-BoldItalic" charset="0"/>
              </a:rPr>
              <a:t>Send window in TCP</a:t>
            </a:r>
          </a:p>
        </p:txBody>
      </p:sp>
      <p:pic>
        <p:nvPicPr>
          <p:cNvPr id="7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7100"/>
            <a:ext cx="80994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263" y="4267200"/>
            <a:ext cx="664845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838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79878"/>
                                        </p:tgtEl>
                                        <p:attrNameLst>
                                          <p:attrName>style.visibility</p:attrName>
                                        </p:attrNameLst>
                                      </p:cBhvr>
                                      <p:to>
                                        <p:strVal val="visible"/>
                                      </p:to>
                                    </p:set>
                                    <p:anim calcmode="lin" valueType="num">
                                      <p:cBhvr>
                                        <p:cTn id="11" dur="500" fill="hold"/>
                                        <p:tgtEl>
                                          <p:spTgt spid="79878"/>
                                        </p:tgtEl>
                                        <p:attrNameLst>
                                          <p:attrName>ppt_w</p:attrName>
                                        </p:attrNameLst>
                                      </p:cBhvr>
                                      <p:tavLst>
                                        <p:tav tm="0">
                                          <p:val>
                                            <p:fltVal val="0"/>
                                          </p:val>
                                        </p:tav>
                                        <p:tav tm="100000">
                                          <p:val>
                                            <p:strVal val="#ppt_w"/>
                                          </p:val>
                                        </p:tav>
                                      </p:tavLst>
                                    </p:anim>
                                    <p:anim calcmode="lin" valueType="num">
                                      <p:cBhvr>
                                        <p:cTn id="12" dur="500" fill="hold"/>
                                        <p:tgtEl>
                                          <p:spTgt spid="79878"/>
                                        </p:tgtEl>
                                        <p:attrNameLst>
                                          <p:attrName>ppt_h</p:attrName>
                                        </p:attrNameLst>
                                      </p:cBhvr>
                                      <p:tavLst>
                                        <p:tav tm="0">
                                          <p:val>
                                            <p:fltVal val="0"/>
                                          </p:val>
                                        </p:tav>
                                        <p:tav tm="100000">
                                          <p:val>
                                            <p:strVal val="#ppt_h"/>
                                          </p:val>
                                        </p:tav>
                                      </p:tavLst>
                                    </p:anim>
                                    <p:animEffect transition="in" filter="fade">
                                      <p:cBhvr>
                                        <p:cTn id="13"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Receive window in TCP</a:t>
            </a:r>
          </a:p>
        </p:txBody>
      </p:sp>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817563"/>
            <a:ext cx="7796212"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4267200"/>
            <a:ext cx="7418388"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320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80902"/>
                                        </p:tgtEl>
                                        <p:attrNameLst>
                                          <p:attrName>style.visibility</p:attrName>
                                        </p:attrNameLst>
                                      </p:cBhvr>
                                      <p:to>
                                        <p:strVal val="visible"/>
                                      </p:to>
                                    </p:set>
                                    <p:anim calcmode="lin" valueType="num">
                                      <p:cBhvr>
                                        <p:cTn id="11" dur="500" fill="hold"/>
                                        <p:tgtEl>
                                          <p:spTgt spid="80902"/>
                                        </p:tgtEl>
                                        <p:attrNameLst>
                                          <p:attrName>ppt_w</p:attrName>
                                        </p:attrNameLst>
                                      </p:cBhvr>
                                      <p:tavLst>
                                        <p:tav tm="0">
                                          <p:val>
                                            <p:fltVal val="0"/>
                                          </p:val>
                                        </p:tav>
                                        <p:tav tm="100000">
                                          <p:val>
                                            <p:strVal val="#ppt_w"/>
                                          </p:val>
                                        </p:tav>
                                      </p:tavLst>
                                    </p:anim>
                                    <p:anim calcmode="lin" valueType="num">
                                      <p:cBhvr>
                                        <p:cTn id="12" dur="500" fill="hold"/>
                                        <p:tgtEl>
                                          <p:spTgt spid="80902"/>
                                        </p:tgtEl>
                                        <p:attrNameLst>
                                          <p:attrName>ppt_h</p:attrName>
                                        </p:attrNameLst>
                                      </p:cBhvr>
                                      <p:tavLst>
                                        <p:tav tm="0">
                                          <p:val>
                                            <p:fltVal val="0"/>
                                          </p:val>
                                        </p:tav>
                                        <p:tav tm="100000">
                                          <p:val>
                                            <p:strVal val="#ppt_h"/>
                                          </p:val>
                                        </p:tav>
                                      </p:tavLst>
                                    </p:anim>
                                    <p:animEffect transition="in" filter="fade">
                                      <p:cBhvr>
                                        <p:cTn id="13" dur="500"/>
                                        <p:tgtEl>
                                          <p:spTgt spid="80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0970" name="Rectangle 9"/>
          <p:cNvSpPr>
            <a:spLocks noChangeArrowheads="1"/>
          </p:cNvSpPr>
          <p:nvPr/>
        </p:nvSpPr>
        <p:spPr bwMode="auto">
          <a:xfrm>
            <a:off x="228600" y="114300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What is the value of the receiver window (rwnd) for host A if the receiver, host B, has a buffer size of 5000 bytes and 1000 bytes of received and unprocessed data?</a:t>
            </a:r>
          </a:p>
        </p:txBody>
      </p:sp>
      <p:sp>
        <p:nvSpPr>
          <p:cNvPr id="40971" name="Text Box 10"/>
          <p:cNvSpPr txBox="1">
            <a:spLocks noChangeArrowheads="1"/>
          </p:cNvSpPr>
          <p:nvPr/>
        </p:nvSpPr>
        <p:spPr bwMode="auto">
          <a:xfrm>
            <a:off x="1143000" y="0"/>
            <a:ext cx="168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hlink"/>
                </a:solidFill>
                <a:latin typeface="Times New Roman" panose="02020603050405020304" pitchFamily="18" charset="0"/>
              </a:rPr>
              <a:t>Example</a:t>
            </a:r>
          </a:p>
        </p:txBody>
      </p:sp>
      <p:sp>
        <p:nvSpPr>
          <p:cNvPr id="51212" name="Rectangle 11"/>
          <p:cNvSpPr>
            <a:spLocks noChangeArrowheads="1"/>
          </p:cNvSpPr>
          <p:nvPr/>
        </p:nvSpPr>
        <p:spPr bwMode="auto">
          <a:xfrm>
            <a:off x="152400" y="27432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solidFill>
                  <a:schemeClr val="hlink"/>
                </a:solidFill>
                <a:latin typeface="Times New Roman" panose="02020603050405020304" pitchFamily="18" charset="0"/>
              </a:rPr>
              <a:t>Solution</a:t>
            </a:r>
          </a:p>
          <a:p>
            <a:pPr algn="just"/>
            <a:r>
              <a:rPr lang="en-US" altLang="en-US" sz="2800">
                <a:latin typeface="Times New Roman" panose="02020603050405020304" pitchFamily="18" charset="0"/>
              </a:rPr>
              <a:t>The value of rwnd = 5000 − 1000 = 4000. Host B can receive only 4000 bytes of data before overflowing its buffer. Host B advertises this value in its next segment to A.</a:t>
            </a:r>
          </a:p>
        </p:txBody>
      </p:sp>
    </p:spTree>
    <p:extLst>
      <p:ext uri="{BB962C8B-B14F-4D97-AF65-F5344CB8AC3E}">
        <p14:creationId xmlns:p14="http://schemas.microsoft.com/office/powerpoint/2010/main" val="360566393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12">
                                            <p:bg/>
                                          </p:spTgt>
                                        </p:tgtEl>
                                        <p:attrNameLst>
                                          <p:attrName>style.visibility</p:attrName>
                                        </p:attrNameLst>
                                      </p:cBhvr>
                                      <p:to>
                                        <p:strVal val="visible"/>
                                      </p:to>
                                    </p:set>
                                    <p:anim calcmode="lin" valueType="num">
                                      <p:cBhvr additive="base">
                                        <p:cTn id="7" dur="500" fill="hold"/>
                                        <p:tgtEl>
                                          <p:spTgt spid="5121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1212">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212">
                                            <p:txEl>
                                              <p:pRg st="0" end="0"/>
                                            </p:txEl>
                                          </p:spTgt>
                                        </p:tgtEl>
                                        <p:attrNameLst>
                                          <p:attrName>style.visibility</p:attrName>
                                        </p:attrNameLst>
                                      </p:cBhvr>
                                      <p:to>
                                        <p:strVal val="visible"/>
                                      </p:to>
                                    </p:set>
                                    <p:anim calcmode="lin" valueType="num">
                                      <p:cBhvr additive="base">
                                        <p:cTn id="11" dur="500" fill="hold"/>
                                        <p:tgtEl>
                                          <p:spTgt spid="512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21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212">
                                            <p:txEl>
                                              <p:pRg st="1" end="1"/>
                                            </p:txEl>
                                          </p:spTgt>
                                        </p:tgtEl>
                                        <p:attrNameLst>
                                          <p:attrName>style.visibility</p:attrName>
                                        </p:attrNameLst>
                                      </p:cBhvr>
                                      <p:to>
                                        <p:strVal val="visible"/>
                                      </p:to>
                                    </p:set>
                                    <p:anim calcmode="lin" valueType="num">
                                      <p:cBhvr additive="base">
                                        <p:cTn id="15" dur="500" fill="hold"/>
                                        <p:tgtEl>
                                          <p:spTgt spid="5121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21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4" name="Rectangle 9"/>
          <p:cNvSpPr>
            <a:spLocks noChangeArrowheads="1"/>
          </p:cNvSpPr>
          <p:nvPr/>
        </p:nvSpPr>
        <p:spPr bwMode="auto">
          <a:xfrm>
            <a:off x="228600" y="2286000"/>
            <a:ext cx="8686800" cy="267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A  TCP connection is using a window size of 10,000 bytes, and the previous acknowledgement number was 22,001. It receives a segment with acknowledgment number 24,001 and window size advertisement of 12,000. Draw a diagram to show the situation of the window before and after.</a:t>
            </a:r>
          </a:p>
        </p:txBody>
      </p:sp>
      <p:sp>
        <p:nvSpPr>
          <p:cNvPr id="41995" name="Text Box 10"/>
          <p:cNvSpPr txBox="1">
            <a:spLocks noChangeArrowheads="1"/>
          </p:cNvSpPr>
          <p:nvPr/>
        </p:nvSpPr>
        <p:spPr bwMode="auto">
          <a:xfrm>
            <a:off x="1143000" y="0"/>
            <a:ext cx="168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hlink"/>
                </a:solidFill>
                <a:latin typeface="Times New Roman" panose="02020603050405020304" pitchFamily="18" charset="0"/>
              </a:rPr>
              <a:t>Example</a:t>
            </a:r>
          </a:p>
        </p:txBody>
      </p:sp>
    </p:spTree>
    <p:extLst>
      <p:ext uri="{BB962C8B-B14F-4D97-AF65-F5344CB8AC3E}">
        <p14:creationId xmlns:p14="http://schemas.microsoft.com/office/powerpoint/2010/main" val="4141966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3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25610" name="Rectangle 9"/>
          <p:cNvSpPr>
            <a:spLocks noChangeArrowheads="1"/>
          </p:cNvSpPr>
          <p:nvPr/>
        </p:nvSpPr>
        <p:spPr bwMode="auto">
          <a:xfrm>
            <a:off x="228600" y="1828800"/>
            <a:ext cx="8686800" cy="3970338"/>
          </a:xfrm>
          <a:prstGeom prst="rect">
            <a:avLst/>
          </a:prstGeom>
          <a:solidFill>
            <a:schemeClr val="bg1"/>
          </a:solidFill>
          <a:ln w="9525">
            <a:noFill/>
            <a:miter lim="800000"/>
            <a:headEnd/>
            <a:tailEnd/>
          </a:ln>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sz="2800" dirty="0">
                <a:latin typeface="Times New Roman" panose="02020603050405020304" pitchFamily="18" charset="0"/>
              </a:rPr>
              <a:t>A window holds bytes 2001 and 5000. The next byte to be sent is 3001. Draw  a figure to show the situation of the window after the following two events:</a:t>
            </a:r>
          </a:p>
          <a:p>
            <a:pPr algn="just"/>
            <a:endParaRPr lang="en-US" sz="2800" dirty="0">
              <a:latin typeface="Times New Roman" panose="02020603050405020304" pitchFamily="18" charset="0"/>
            </a:endParaRPr>
          </a:p>
          <a:p>
            <a:pPr algn="just">
              <a:buFontTx/>
              <a:buAutoNum type="arabicPeriod"/>
            </a:pPr>
            <a:r>
              <a:rPr lang="en-US" sz="2800" dirty="0">
                <a:latin typeface="Times New Roman" panose="02020603050405020304" pitchFamily="18" charset="0"/>
              </a:rPr>
              <a:t>An ACK segment with the acknowledgement number 25, 000 and window size advertisement 4,000 is received.</a:t>
            </a:r>
          </a:p>
          <a:p>
            <a:pPr algn="just">
              <a:buFontTx/>
              <a:buAutoNum type="arabicPeriod"/>
            </a:pPr>
            <a:r>
              <a:rPr lang="en-US" sz="2800" dirty="0">
                <a:latin typeface="Times New Roman" panose="02020603050405020304" pitchFamily="18" charset="0"/>
              </a:rPr>
              <a:t>A segment carrying 1000 bytes is sent.</a:t>
            </a:r>
          </a:p>
          <a:p>
            <a:pPr algn="just">
              <a:buFontTx/>
              <a:buAutoNum type="arabicPeriod"/>
            </a:pPr>
            <a:endParaRPr lang="en-US" sz="2800" dirty="0">
              <a:latin typeface="Times New Roman" panose="02020603050405020304" pitchFamily="18" charset="0"/>
            </a:endParaRPr>
          </a:p>
        </p:txBody>
      </p:sp>
      <p:sp>
        <p:nvSpPr>
          <p:cNvPr id="43019" name="Text Box 10"/>
          <p:cNvSpPr txBox="1">
            <a:spLocks noChangeArrowheads="1"/>
          </p:cNvSpPr>
          <p:nvPr/>
        </p:nvSpPr>
        <p:spPr bwMode="auto">
          <a:xfrm>
            <a:off x="1143000" y="0"/>
            <a:ext cx="168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hlink"/>
                </a:solidFill>
                <a:latin typeface="Times New Roman" panose="02020603050405020304" pitchFamily="18" charset="0"/>
              </a:rPr>
              <a:t>Example</a:t>
            </a:r>
          </a:p>
        </p:txBody>
      </p:sp>
    </p:spTree>
    <p:extLst>
      <p:ext uri="{BB962C8B-B14F-4D97-AF65-F5344CB8AC3E}">
        <p14:creationId xmlns:p14="http://schemas.microsoft.com/office/powerpoint/2010/main" val="292236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Data flow and flow control feedbacks in TCP</a:t>
            </a:r>
          </a:p>
        </p:txBody>
      </p:sp>
      <p:grpSp>
        <p:nvGrpSpPr>
          <p:cNvPr id="2" name="Group 3"/>
          <p:cNvGrpSpPr>
            <a:grpSpLocks/>
          </p:cNvGrpSpPr>
          <p:nvPr/>
        </p:nvGrpSpPr>
        <p:grpSpPr bwMode="auto">
          <a:xfrm>
            <a:off x="352425" y="2338388"/>
            <a:ext cx="8258175" cy="2841625"/>
            <a:chOff x="352972" y="2338041"/>
            <a:chExt cx="8257628" cy="2841930"/>
          </a:xfrm>
        </p:grpSpPr>
        <p:pic>
          <p:nvPicPr>
            <p:cNvPr id="450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2" y="2338041"/>
              <a:ext cx="8257628" cy="80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71" y="4216206"/>
              <a:ext cx="7986230" cy="96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203575"/>
            <a:ext cx="13366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651375"/>
            <a:ext cx="3581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3144838"/>
            <a:ext cx="12668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2938" y="5197475"/>
            <a:ext cx="517366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6213" y="2740025"/>
            <a:ext cx="1855787"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8338" y="990600"/>
            <a:ext cx="304006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50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animEffect transition="in" filter="wipe(up)">
                                      <p:cBhvr>
                                        <p:cTn id="11" dur="500"/>
                                        <p:tgtEl>
                                          <p:spTgt spid="61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153"/>
                                        </p:tgtEl>
                                        <p:attrNameLst>
                                          <p:attrName>style.visibility</p:attrName>
                                        </p:attrNameLst>
                                      </p:cBhvr>
                                      <p:to>
                                        <p:strVal val="visible"/>
                                      </p:to>
                                    </p:set>
                                    <p:animEffect transition="in" filter="wipe(left)">
                                      <p:cBhvr>
                                        <p:cTn id="16" dur="2000"/>
                                        <p:tgtEl>
                                          <p:spTgt spid="61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154"/>
                                        </p:tgtEl>
                                        <p:attrNameLst>
                                          <p:attrName>style.visibility</p:attrName>
                                        </p:attrNameLst>
                                      </p:cBhvr>
                                      <p:to>
                                        <p:strVal val="visible"/>
                                      </p:to>
                                    </p:set>
                                    <p:animEffect transition="in" filter="wipe(down)">
                                      <p:cBhvr>
                                        <p:cTn id="21" dur="500"/>
                                        <p:tgtEl>
                                          <p:spTgt spid="61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6155"/>
                                        </p:tgtEl>
                                        <p:attrNameLst>
                                          <p:attrName>style.visibility</p:attrName>
                                        </p:attrNameLst>
                                      </p:cBhvr>
                                      <p:to>
                                        <p:strVal val="visible"/>
                                      </p:to>
                                    </p:set>
                                    <p:animEffect transition="in" filter="wipe(right)">
                                      <p:cBhvr>
                                        <p:cTn id="26" dur="2000"/>
                                        <p:tgtEl>
                                          <p:spTgt spid="615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6156"/>
                                        </p:tgtEl>
                                        <p:attrNameLst>
                                          <p:attrName>style.visibility</p:attrName>
                                        </p:attrNameLst>
                                      </p:cBhvr>
                                      <p:to>
                                        <p:strVal val="visible"/>
                                      </p:to>
                                    </p:set>
                                    <p:animEffect transition="in" filter="wipe(down)">
                                      <p:cBhvr>
                                        <p:cTn id="31" dur="500"/>
                                        <p:tgtEl>
                                          <p:spTgt spid="615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6" presetClass="entr" presetSubtype="0" fill="hold" nodeType="clickEffect">
                                  <p:stCondLst>
                                    <p:cond delay="0"/>
                                  </p:stCondLst>
                                  <p:childTnLst>
                                    <p:set>
                                      <p:cBhvr>
                                        <p:cTn id="35" dur="1" fill="hold">
                                          <p:stCondLst>
                                            <p:cond delay="0"/>
                                          </p:stCondLst>
                                        </p:cTn>
                                        <p:tgtEl>
                                          <p:spTgt spid="6157"/>
                                        </p:tgtEl>
                                        <p:attrNameLst>
                                          <p:attrName>style.visibility</p:attrName>
                                        </p:attrNameLst>
                                      </p:cBhvr>
                                      <p:to>
                                        <p:strVal val="visible"/>
                                      </p:to>
                                    </p:set>
                                    <p:animEffect transition="in" filter="wipe(down)">
                                      <p:cBhvr>
                                        <p:cTn id="36" dur="580">
                                          <p:stCondLst>
                                            <p:cond delay="0"/>
                                          </p:stCondLst>
                                        </p:cTn>
                                        <p:tgtEl>
                                          <p:spTgt spid="6157"/>
                                        </p:tgtEl>
                                      </p:cBhvr>
                                    </p:animEffect>
                                    <p:anim calcmode="lin" valueType="num">
                                      <p:cBhvr>
                                        <p:cTn id="37" dur="1822" tmFilter="0,0; 0.14,0.36; 0.43,0.73; 0.71,0.91; 1.0,1.0">
                                          <p:stCondLst>
                                            <p:cond delay="0"/>
                                          </p:stCondLst>
                                        </p:cTn>
                                        <p:tgtEl>
                                          <p:spTgt spid="615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15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15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15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157"/>
                                        </p:tgtEl>
                                        <p:attrNameLst>
                                          <p:attrName>ppt_y</p:attrName>
                                        </p:attrNameLst>
                                      </p:cBhvr>
                                      <p:tavLst>
                                        <p:tav tm="0" fmla="#ppt_y-sin(pi*$)/81">
                                          <p:val>
                                            <p:fltVal val="0"/>
                                          </p:val>
                                        </p:tav>
                                        <p:tav tm="100000">
                                          <p:val>
                                            <p:fltVal val="1"/>
                                          </p:val>
                                        </p:tav>
                                      </p:tavLst>
                                    </p:anim>
                                    <p:animScale>
                                      <p:cBhvr>
                                        <p:cTn id="42" dur="26">
                                          <p:stCondLst>
                                            <p:cond delay="650"/>
                                          </p:stCondLst>
                                        </p:cTn>
                                        <p:tgtEl>
                                          <p:spTgt spid="6157"/>
                                        </p:tgtEl>
                                      </p:cBhvr>
                                      <p:to x="100000" y="60000"/>
                                    </p:animScale>
                                    <p:animScale>
                                      <p:cBhvr>
                                        <p:cTn id="43" dur="166" decel="50000">
                                          <p:stCondLst>
                                            <p:cond delay="676"/>
                                          </p:stCondLst>
                                        </p:cTn>
                                        <p:tgtEl>
                                          <p:spTgt spid="6157"/>
                                        </p:tgtEl>
                                      </p:cBhvr>
                                      <p:to x="100000" y="100000"/>
                                    </p:animScale>
                                    <p:animScale>
                                      <p:cBhvr>
                                        <p:cTn id="44" dur="26">
                                          <p:stCondLst>
                                            <p:cond delay="1312"/>
                                          </p:stCondLst>
                                        </p:cTn>
                                        <p:tgtEl>
                                          <p:spTgt spid="6157"/>
                                        </p:tgtEl>
                                      </p:cBhvr>
                                      <p:to x="100000" y="80000"/>
                                    </p:animScale>
                                    <p:animScale>
                                      <p:cBhvr>
                                        <p:cTn id="45" dur="166" decel="50000">
                                          <p:stCondLst>
                                            <p:cond delay="1338"/>
                                          </p:stCondLst>
                                        </p:cTn>
                                        <p:tgtEl>
                                          <p:spTgt spid="6157"/>
                                        </p:tgtEl>
                                      </p:cBhvr>
                                      <p:to x="100000" y="100000"/>
                                    </p:animScale>
                                    <p:animScale>
                                      <p:cBhvr>
                                        <p:cTn id="46" dur="26">
                                          <p:stCondLst>
                                            <p:cond delay="1642"/>
                                          </p:stCondLst>
                                        </p:cTn>
                                        <p:tgtEl>
                                          <p:spTgt spid="6157"/>
                                        </p:tgtEl>
                                      </p:cBhvr>
                                      <p:to x="100000" y="90000"/>
                                    </p:animScale>
                                    <p:animScale>
                                      <p:cBhvr>
                                        <p:cTn id="47" dur="166" decel="50000">
                                          <p:stCondLst>
                                            <p:cond delay="1668"/>
                                          </p:stCondLst>
                                        </p:cTn>
                                        <p:tgtEl>
                                          <p:spTgt spid="6157"/>
                                        </p:tgtEl>
                                      </p:cBhvr>
                                      <p:to x="100000" y="100000"/>
                                    </p:animScale>
                                    <p:animScale>
                                      <p:cBhvr>
                                        <p:cTn id="48" dur="26">
                                          <p:stCondLst>
                                            <p:cond delay="1808"/>
                                          </p:stCondLst>
                                        </p:cTn>
                                        <p:tgtEl>
                                          <p:spTgt spid="6157"/>
                                        </p:tgtEl>
                                      </p:cBhvr>
                                      <p:to x="100000" y="95000"/>
                                    </p:animScale>
                                    <p:animScale>
                                      <p:cBhvr>
                                        <p:cTn id="49" dur="166" decel="50000">
                                          <p:stCondLst>
                                            <p:cond delay="1834"/>
                                          </p:stCondLst>
                                        </p:cTn>
                                        <p:tgtEl>
                                          <p:spTgt spid="61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An example of flow control</a:t>
            </a:r>
          </a:p>
        </p:txBody>
      </p:sp>
      <p:pic>
        <p:nvPicPr>
          <p:cNvPr id="4" name="Picture 3"/>
          <p:cNvPicPr>
            <a:picLocks noChangeAspect="1"/>
          </p:cNvPicPr>
          <p:nvPr/>
        </p:nvPicPr>
        <p:blipFill>
          <a:blip r:embed="rId3"/>
          <a:stretch>
            <a:fillRect/>
          </a:stretch>
        </p:blipFill>
        <p:spPr>
          <a:xfrm>
            <a:off x="611560" y="533400"/>
            <a:ext cx="7416824" cy="5476875"/>
          </a:xfrm>
          <a:prstGeom prst="rect">
            <a:avLst/>
          </a:prstGeom>
        </p:spPr>
      </p:pic>
    </p:spTree>
    <p:extLst>
      <p:ext uri="{BB962C8B-B14F-4D97-AF65-F5344CB8AC3E}">
        <p14:creationId xmlns:p14="http://schemas.microsoft.com/office/powerpoint/2010/main" val="211522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4"/>
          <p:cNvSpPr>
            <a:spLocks noChangeArrowheads="1"/>
          </p:cNvSpPr>
          <p:nvPr/>
        </p:nvSpPr>
        <p:spPr bwMode="auto">
          <a:xfrm>
            <a:off x="152400" y="133350"/>
            <a:ext cx="81534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Position of transport-layer protocols in the TCP/IP   </a:t>
            </a:r>
            <a:br>
              <a:rPr lang="en-US" altLang="en-US" sz="2000" dirty="0">
                <a:latin typeface="Times-BoldItalic" charset="0"/>
              </a:rPr>
            </a:br>
            <a:r>
              <a:rPr lang="en-US" altLang="en-US" sz="2000" dirty="0">
                <a:latin typeface="Times-BoldItalic" charset="0"/>
              </a:rPr>
              <a:t>                      protocol suite</a:t>
            </a: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982788"/>
            <a:ext cx="7712075"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74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wipe(up)">
                                      <p:cBhvr>
                                        <p:cTn id="7" dur="275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41994" name="Rectangle 9"/>
          <p:cNvSpPr>
            <a:spLocks noChangeArrowheads="1"/>
          </p:cNvSpPr>
          <p:nvPr/>
        </p:nvSpPr>
        <p:spPr bwMode="auto">
          <a:xfrm>
            <a:off x="212725" y="1409700"/>
            <a:ext cx="8686800"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IN" sz="2800" b="0" i="0" dirty="0"/>
              <a:t>A serious problem can arise in the sliding window operation when either the sending</a:t>
            </a:r>
          </a:p>
          <a:p>
            <a:r>
              <a:rPr lang="en-IN" sz="2800" b="0" i="0" dirty="0"/>
              <a:t>application program creates data slowly or the receiving application program consumes</a:t>
            </a:r>
          </a:p>
          <a:p>
            <a:r>
              <a:rPr lang="en-IN" sz="2800" b="0" i="0" dirty="0"/>
              <a:t>data slowly, or both</a:t>
            </a:r>
          </a:p>
          <a:p>
            <a:endParaRPr lang="en-IN" sz="2800" b="0" i="0" dirty="0"/>
          </a:p>
          <a:p>
            <a:r>
              <a:rPr lang="en-IN" sz="2800" b="0" i="0" dirty="0"/>
              <a:t>Solution:</a:t>
            </a:r>
          </a:p>
          <a:p>
            <a:r>
              <a:rPr lang="en-IN" altLang="en-US" sz="2800" b="0" i="0" dirty="0">
                <a:latin typeface="Times New Roman" panose="02020603050405020304" pitchFamily="18" charset="0"/>
              </a:rPr>
              <a:t>Sender – Nagle’s </a:t>
            </a:r>
            <a:r>
              <a:rPr lang="en-IN" altLang="en-US" sz="2800" b="0" i="0" dirty="0" err="1">
                <a:latin typeface="Times New Roman" panose="02020603050405020304" pitchFamily="18" charset="0"/>
              </a:rPr>
              <a:t>Algo</a:t>
            </a:r>
            <a:r>
              <a:rPr lang="en-IN" altLang="en-US" sz="2800" b="0" i="0" dirty="0">
                <a:latin typeface="Times New Roman" panose="02020603050405020304" pitchFamily="18" charset="0"/>
              </a:rPr>
              <a:t> –</a:t>
            </a:r>
          </a:p>
          <a:p>
            <a:r>
              <a:rPr lang="en-IN" altLang="en-US" sz="2800" b="0" i="0" dirty="0">
                <a:latin typeface="Times New Roman" panose="02020603050405020304" pitchFamily="18" charset="0"/>
              </a:rPr>
              <a:t>Receiver -  Clark’s Solution -till half buffer is empty  /      </a:t>
            </a:r>
          </a:p>
          <a:p>
            <a:r>
              <a:rPr lang="en-IN" altLang="en-US" sz="2800" b="0" i="0" dirty="0">
                <a:latin typeface="Times New Roman" panose="02020603050405020304" pitchFamily="18" charset="0"/>
              </a:rPr>
              <a:t>                   Delayed </a:t>
            </a:r>
            <a:r>
              <a:rPr lang="en-IN" altLang="en-US" sz="2800" b="0" i="0" dirty="0" err="1">
                <a:latin typeface="Times New Roman" panose="02020603050405020304" pitchFamily="18" charset="0"/>
              </a:rPr>
              <a:t>Ack</a:t>
            </a:r>
            <a:endParaRPr lang="en-US" altLang="en-US" sz="2800" dirty="0">
              <a:latin typeface="Times New Roman" panose="02020603050405020304" pitchFamily="18" charset="0"/>
            </a:endParaRPr>
          </a:p>
        </p:txBody>
      </p:sp>
      <p:sp>
        <p:nvSpPr>
          <p:cNvPr id="41995" name="Text Box 10"/>
          <p:cNvSpPr txBox="1">
            <a:spLocks noChangeArrowheads="1"/>
          </p:cNvSpPr>
          <p:nvPr/>
        </p:nvSpPr>
        <p:spPr bwMode="auto">
          <a:xfrm>
            <a:off x="1143000" y="0"/>
            <a:ext cx="42207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hlink"/>
                </a:solidFill>
                <a:latin typeface="Times New Roman" panose="02020603050405020304" pitchFamily="18" charset="0"/>
              </a:rPr>
              <a:t>Silly Window Syndrome</a:t>
            </a:r>
          </a:p>
        </p:txBody>
      </p:sp>
    </p:spTree>
    <p:extLst>
      <p:ext uri="{BB962C8B-B14F-4D97-AF65-F5344CB8AC3E}">
        <p14:creationId xmlns:p14="http://schemas.microsoft.com/office/powerpoint/2010/main" val="2682268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839239"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Error Control</a:t>
            </a:r>
          </a:p>
        </p:txBody>
      </p:sp>
      <p:sp>
        <p:nvSpPr>
          <p:cNvPr id="47115" name="Rectangle 10"/>
          <p:cNvSpPr>
            <a:spLocks noChangeArrowheads="1"/>
          </p:cNvSpPr>
          <p:nvPr/>
        </p:nvSpPr>
        <p:spPr bwMode="auto">
          <a:xfrm>
            <a:off x="381000" y="1293813"/>
            <a:ext cx="7924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a:latin typeface="Times New Roman" panose="02020603050405020304" pitchFamily="18" charset="0"/>
              </a:rPr>
              <a:t>TCP is a reliable transport-layer protocol. This means that an application program that delivers a stream of data to TCP relies on TCP to deliver the entire stream to the application program on the other end in order, without error, and without any part lost or duplicated.</a:t>
            </a:r>
          </a:p>
        </p:txBody>
      </p:sp>
    </p:spTree>
    <p:extLst>
      <p:ext uri="{BB962C8B-B14F-4D97-AF65-F5344CB8AC3E}">
        <p14:creationId xmlns:p14="http://schemas.microsoft.com/office/powerpoint/2010/main" val="3144312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Simplified FSM for the TCP sender side</a:t>
            </a:r>
          </a:p>
        </p:txBody>
      </p:sp>
      <p:pic>
        <p:nvPicPr>
          <p:cNvPr id="532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 y="962025"/>
            <a:ext cx="7159625"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43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Simplified FSM for the TCP receiver side</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30275"/>
            <a:ext cx="7858125"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823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839239"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Error Control</a:t>
            </a:r>
          </a:p>
        </p:txBody>
      </p:sp>
      <p:sp>
        <p:nvSpPr>
          <p:cNvPr id="47115" name="Rectangle 10"/>
          <p:cNvSpPr>
            <a:spLocks noChangeArrowheads="1"/>
          </p:cNvSpPr>
          <p:nvPr/>
        </p:nvSpPr>
        <p:spPr bwMode="auto">
          <a:xfrm>
            <a:off x="381000" y="1293813"/>
            <a:ext cx="7924800" cy="47089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000" dirty="0">
                <a:latin typeface="Times New Roman" panose="02020603050405020304" pitchFamily="18" charset="0"/>
              </a:rPr>
              <a:t>Generating ACK</a:t>
            </a:r>
          </a:p>
          <a:p>
            <a:r>
              <a:rPr lang="en-IN" sz="2000" b="0" i="0" dirty="0">
                <a:latin typeface="Times New Roman" panose="02020603050405020304" pitchFamily="18" charset="0"/>
                <a:cs typeface="Times New Roman" panose="02020603050405020304" pitchFamily="18" charset="0"/>
              </a:rPr>
              <a:t>1. When end A sends a data segment to end B, it must include (piggyback) an acknowledgment that gives the next sequence number it expects to receive - reduces traffic.</a:t>
            </a:r>
          </a:p>
          <a:p>
            <a:r>
              <a:rPr lang="en-IN" sz="2000" i="0" dirty="0">
                <a:latin typeface="Times New Roman" panose="02020603050405020304" pitchFamily="18" charset="0"/>
                <a:cs typeface="Times New Roman" panose="02020603050405020304" pitchFamily="18" charset="0"/>
              </a:rPr>
              <a:t>2. </a:t>
            </a:r>
            <a:r>
              <a:rPr lang="en-IN" sz="2000" b="0" i="0" dirty="0">
                <a:latin typeface="Times New Roman" panose="02020603050405020304" pitchFamily="18" charset="0"/>
                <a:cs typeface="Times New Roman" panose="02020603050405020304" pitchFamily="18" charset="0"/>
              </a:rPr>
              <a:t>When the receiver has no data to send and it receives an in-order segment (with expected sequence number) and the previous segment has already been acknowledged, the receiver delays sending an ACK segment until another segment arrives or until a period of time (normally 500 </a:t>
            </a:r>
            <a:r>
              <a:rPr lang="en-IN" sz="2000" b="0" i="0" dirty="0" err="1">
                <a:latin typeface="Times New Roman" panose="02020603050405020304" pitchFamily="18" charset="0"/>
                <a:cs typeface="Times New Roman" panose="02020603050405020304" pitchFamily="18" charset="0"/>
              </a:rPr>
              <a:t>ms</a:t>
            </a:r>
            <a:r>
              <a:rPr lang="en-IN" sz="2000" b="0" i="0" dirty="0">
                <a:latin typeface="Times New Roman" panose="02020603050405020304" pitchFamily="18" charset="0"/>
                <a:cs typeface="Times New Roman" panose="02020603050405020304" pitchFamily="18" charset="0"/>
              </a:rPr>
              <a:t>) has passed</a:t>
            </a:r>
          </a:p>
          <a:p>
            <a:r>
              <a:rPr lang="en-IN" sz="2000" b="0" i="0" dirty="0">
                <a:latin typeface="Times New Roman" panose="02020603050405020304" pitchFamily="18" charset="0"/>
                <a:cs typeface="Times New Roman" panose="02020603050405020304" pitchFamily="18" charset="0"/>
              </a:rPr>
              <a:t>3. When a segment arrives with a sequence number that is expected by the receiver, and the previous in-order segment has not been acknowledged, the receiver immediately sends an ACK segment. In other words, there should not be more than two in-order unacknowledged segments at any time -prevents the unnecessary</a:t>
            </a:r>
          </a:p>
          <a:p>
            <a:r>
              <a:rPr lang="en-IN" sz="2000" b="0" i="0" dirty="0">
                <a:latin typeface="Times New Roman" panose="02020603050405020304" pitchFamily="18" charset="0"/>
                <a:cs typeface="Times New Roman" panose="02020603050405020304" pitchFamily="18" charset="0"/>
              </a:rPr>
              <a:t>retransmission</a:t>
            </a:r>
          </a:p>
        </p:txBody>
      </p:sp>
    </p:spTree>
    <p:extLst>
      <p:ext uri="{BB962C8B-B14F-4D97-AF65-F5344CB8AC3E}">
        <p14:creationId xmlns:p14="http://schemas.microsoft.com/office/powerpoint/2010/main" val="234634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471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839239"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Error Control</a:t>
            </a:r>
          </a:p>
        </p:txBody>
      </p:sp>
      <p:sp>
        <p:nvSpPr>
          <p:cNvPr id="47115" name="Rectangle 10"/>
          <p:cNvSpPr>
            <a:spLocks noChangeArrowheads="1"/>
          </p:cNvSpPr>
          <p:nvPr/>
        </p:nvSpPr>
        <p:spPr bwMode="auto">
          <a:xfrm>
            <a:off x="381000" y="1293813"/>
            <a:ext cx="7924800" cy="40934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000" dirty="0">
                <a:latin typeface="Times New Roman" panose="02020603050405020304" pitchFamily="18" charset="0"/>
              </a:rPr>
              <a:t>Generating ACK</a:t>
            </a:r>
          </a:p>
          <a:p>
            <a:r>
              <a:rPr lang="en-IN" sz="2000" b="0" i="0" dirty="0">
                <a:latin typeface="Times New Roman" panose="02020603050405020304" pitchFamily="18" charset="0"/>
                <a:cs typeface="Times New Roman" panose="02020603050405020304" pitchFamily="18" charset="0"/>
              </a:rPr>
              <a:t>4. When a segment arrives with an out-of-order sequence number that is higher than expected, the receiver immediately sends an ACK segment announcing the sequence number of the next expected segment. This leads to the fast retransmission of missing segments </a:t>
            </a:r>
          </a:p>
          <a:p>
            <a:endParaRPr lang="en-IN" sz="2000" b="0" i="0" dirty="0">
              <a:latin typeface="Times New Roman" panose="02020603050405020304" pitchFamily="18" charset="0"/>
              <a:cs typeface="Times New Roman" panose="02020603050405020304" pitchFamily="18" charset="0"/>
            </a:endParaRPr>
          </a:p>
          <a:p>
            <a:r>
              <a:rPr lang="en-IN" sz="2000" b="0" i="0" dirty="0">
                <a:latin typeface="Times New Roman" panose="02020603050405020304" pitchFamily="18" charset="0"/>
                <a:cs typeface="Times New Roman" panose="02020603050405020304" pitchFamily="18" charset="0"/>
              </a:rPr>
              <a:t>5. When a missing segment arrives, the receiver sends an ACK segment to announce the next sequence number expected. This informs the receiver that segments reported missing have been received.</a:t>
            </a:r>
          </a:p>
          <a:p>
            <a:endParaRPr lang="en-IN" sz="2000" b="0" i="0" dirty="0">
              <a:latin typeface="Times New Roman" panose="02020603050405020304" pitchFamily="18" charset="0"/>
              <a:cs typeface="Times New Roman" panose="02020603050405020304" pitchFamily="18" charset="0"/>
            </a:endParaRPr>
          </a:p>
          <a:p>
            <a:r>
              <a:rPr lang="en-IN" sz="2000" b="0" i="0" dirty="0">
                <a:latin typeface="Times New Roman" panose="02020603050405020304" pitchFamily="18" charset="0"/>
                <a:cs typeface="Times New Roman" panose="02020603050405020304" pitchFamily="18" charset="0"/>
              </a:rPr>
              <a:t>6. If a duplicate segment arrives, the receiver discards the segment, but immediately sends an acknowledgment indicating the next in-order segment expected. This solves some problems when an ACK segment itself is lost.</a:t>
            </a:r>
            <a:endParaRPr lang="en-US" alt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580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Normal operation</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447800"/>
            <a:ext cx="846772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99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Lost segment</a:t>
            </a: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1676400"/>
            <a:ext cx="8094662"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588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Fast retransmission</a:t>
            </a:r>
          </a:p>
        </p:txBody>
      </p:sp>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881063"/>
            <a:ext cx="7346950"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9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Lost acknowledgment – automatically corrected</a:t>
            </a:r>
          </a:p>
        </p:txBody>
      </p:sp>
      <p:pic>
        <p:nvPicPr>
          <p:cNvPr id="512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1711325"/>
            <a:ext cx="7650162" cy="405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36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61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864887"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Port Numbers</a:t>
            </a:r>
          </a:p>
        </p:txBody>
      </p:sp>
      <p:sp>
        <p:nvSpPr>
          <p:cNvPr id="6155" name="Rectangle 10"/>
          <p:cNvSpPr>
            <a:spLocks noChangeArrowheads="1"/>
          </p:cNvSpPr>
          <p:nvPr/>
        </p:nvSpPr>
        <p:spPr bwMode="auto">
          <a:xfrm>
            <a:off x="381000" y="1293813"/>
            <a:ext cx="79248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Process-to-process communication - use port numbers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Port numbers provide end-to-end addresses at the transport layer and allow multiplexing and </a:t>
            </a:r>
            <a:r>
              <a:rPr lang="en-US" altLang="en-US" sz="2800" dirty="0" err="1">
                <a:latin typeface="Times New Roman" panose="02020603050405020304" pitchFamily="18" charset="0"/>
              </a:rPr>
              <a:t>demultiplexing</a:t>
            </a:r>
            <a:r>
              <a:rPr lang="en-US" altLang="en-US" sz="2800" dirty="0">
                <a:latin typeface="Times New Roman" panose="02020603050405020304" pitchFamily="18" charset="0"/>
              </a:rPr>
              <a:t> at this layer, just as IP addresses do at the network layer. </a:t>
            </a:r>
          </a:p>
        </p:txBody>
      </p:sp>
    </p:spTree>
    <p:extLst>
      <p:ext uri="{BB962C8B-B14F-4D97-AF65-F5344CB8AC3E}">
        <p14:creationId xmlns:p14="http://schemas.microsoft.com/office/powerpoint/2010/main" val="2208127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14"/>
          <p:cNvSpPr>
            <a:spLocks noChangeArrowheads="1"/>
          </p:cNvSpPr>
          <p:nvPr/>
        </p:nvSpPr>
        <p:spPr bwMode="auto">
          <a:xfrm>
            <a:off x="152400" y="133350"/>
            <a:ext cx="891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Lost acknowledgment corrected by resending a segment</a:t>
            </a:r>
          </a:p>
        </p:txBody>
      </p:sp>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8012113"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210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886787"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TCP Congestion Control</a:t>
            </a:r>
          </a:p>
        </p:txBody>
      </p:sp>
      <p:sp>
        <p:nvSpPr>
          <p:cNvPr id="55307" name="Rectangle 10"/>
          <p:cNvSpPr>
            <a:spLocks noChangeArrowheads="1"/>
          </p:cNvSpPr>
          <p:nvPr/>
        </p:nvSpPr>
        <p:spPr bwMode="auto">
          <a:xfrm>
            <a:off x="381000" y="1293813"/>
            <a:ext cx="7924800"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dirty="0">
                <a:latin typeface="Times New Roman" panose="02020603050405020304" pitchFamily="18" charset="0"/>
              </a:rPr>
              <a:t>TCP uses different policies to handle the congestion in the network. </a:t>
            </a:r>
          </a:p>
        </p:txBody>
      </p:sp>
    </p:spTree>
    <p:extLst>
      <p:ext uri="{BB962C8B-B14F-4D97-AF65-F5344CB8AC3E}">
        <p14:creationId xmlns:p14="http://schemas.microsoft.com/office/powerpoint/2010/main" val="2722025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Slow start, exponential increase</a:t>
            </a: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091488" cy="477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1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ipe(up)">
                                      <p:cBhvr>
                                        <p:cTn id="7" dur="5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Congestion avoidance, additive increase</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8" y="735013"/>
            <a:ext cx="7053262" cy="54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331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wipe(up)">
                                      <p:cBhvr>
                                        <p:cTn id="7" dur="825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solidFill>
                  <a:srgbClr val="FF0000"/>
                </a:solidFill>
                <a:latin typeface="Times-BoldItalic" charset="0"/>
              </a:rPr>
              <a:t> </a:t>
            </a:r>
            <a:r>
              <a:rPr lang="en-US" altLang="en-US" sz="2000" dirty="0">
                <a:latin typeface="Times-BoldItalic" charset="0"/>
              </a:rPr>
              <a:t>FSM for </a:t>
            </a:r>
            <a:r>
              <a:rPr lang="en-US" altLang="en-US" sz="2000" dirty="0" err="1">
                <a:latin typeface="Times-BoldItalic" charset="0"/>
              </a:rPr>
              <a:t>Taho</a:t>
            </a:r>
            <a:r>
              <a:rPr lang="en-US" altLang="en-US" sz="2000" dirty="0">
                <a:latin typeface="Times-BoldItalic" charset="0"/>
              </a:rPr>
              <a:t> TCP</a:t>
            </a: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1981200"/>
            <a:ext cx="8228012"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843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0"/>
          <p:cNvSpPr txBox="1">
            <a:spLocks noChangeArrowheads="1"/>
          </p:cNvSpPr>
          <p:nvPr/>
        </p:nvSpPr>
        <p:spPr bwMode="auto">
          <a:xfrm>
            <a:off x="76200" y="609600"/>
            <a:ext cx="88392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b="0" i="0">
                <a:latin typeface="Times New Roman" panose="02020603050405020304" pitchFamily="18" charset="0"/>
              </a:rPr>
              <a:t>Figure 24.32 shows an example of congestion control in a Taho TCP. TCP starts data transfer and sets the </a:t>
            </a:r>
            <a:r>
              <a:rPr lang="en-US" altLang="en-US" sz="2800" b="0">
                <a:latin typeface="Times New Roman" panose="02020603050405020304" pitchFamily="18" charset="0"/>
              </a:rPr>
              <a:t>ssthresh</a:t>
            </a:r>
            <a:r>
              <a:rPr lang="en-US" altLang="en-US" sz="2800" b="0" i="0">
                <a:latin typeface="Times New Roman" panose="02020603050405020304" pitchFamily="18" charset="0"/>
              </a:rPr>
              <a:t> variable to an ambitious value of 16 MSS. TCP begins at the slow-start (SS) state with the </a:t>
            </a:r>
            <a:r>
              <a:rPr lang="en-US" altLang="en-US" sz="2800" b="0">
                <a:latin typeface="Times New Roman" panose="02020603050405020304" pitchFamily="18" charset="0"/>
              </a:rPr>
              <a:t>cwnd</a:t>
            </a:r>
            <a:r>
              <a:rPr lang="en-US" altLang="en-US" sz="2800" b="0" i="0">
                <a:latin typeface="Times New Roman" panose="02020603050405020304" pitchFamily="18" charset="0"/>
              </a:rPr>
              <a:t> = 24. The congestion window grows exponentially, but a time-out occurs after the third RTT (before reaching the threshold). TCP assumes that there is congestion in the network. It immediately sets the new </a:t>
            </a:r>
            <a:r>
              <a:rPr lang="en-US" altLang="en-US" sz="2800" b="0">
                <a:latin typeface="Times New Roman" panose="02020603050405020304" pitchFamily="18" charset="0"/>
              </a:rPr>
              <a:t>ssthresh</a:t>
            </a:r>
            <a:r>
              <a:rPr lang="en-US" altLang="en-US" sz="2800" b="0" i="0">
                <a:latin typeface="Times New Roman" panose="02020603050405020304" pitchFamily="18" charset="0"/>
              </a:rPr>
              <a:t> = 4 MSS (half of the current cwnd, which is 8) and begins a new slow start (SA) state with </a:t>
            </a:r>
            <a:r>
              <a:rPr lang="en-US" altLang="en-US" sz="2800" b="0">
                <a:latin typeface="Times New Roman" panose="02020603050405020304" pitchFamily="18" charset="0"/>
              </a:rPr>
              <a:t>cwnd</a:t>
            </a:r>
            <a:r>
              <a:rPr lang="en-US" altLang="en-US" sz="2800" b="0" i="0">
                <a:latin typeface="Times New Roman" panose="02020603050405020304" pitchFamily="18" charset="0"/>
              </a:rPr>
              <a:t> = 1 MSS. The congestion grows exponentially until it reaches the newly set threshold. TCP now moves to the congestion avoidance (CA) state and the congestion window grows additively until it reaches </a:t>
            </a:r>
            <a:r>
              <a:rPr lang="en-US" altLang="en-US" sz="2800" b="0">
                <a:latin typeface="Times New Roman" panose="02020603050405020304" pitchFamily="18" charset="0"/>
              </a:rPr>
              <a:t>cwnd</a:t>
            </a:r>
            <a:r>
              <a:rPr lang="en-US" altLang="en-US" sz="2800" b="0" i="0">
                <a:latin typeface="Times New Roman" panose="02020603050405020304" pitchFamily="18" charset="0"/>
              </a:rPr>
              <a:t> = 12 MSS. </a:t>
            </a:r>
          </a:p>
        </p:txBody>
      </p:sp>
      <p:grpSp>
        <p:nvGrpSpPr>
          <p:cNvPr id="59395" name="Group 23"/>
          <p:cNvGrpSpPr>
            <a:grpSpLocks/>
          </p:cNvGrpSpPr>
          <p:nvPr/>
        </p:nvGrpSpPr>
        <p:grpSpPr bwMode="auto">
          <a:xfrm>
            <a:off x="0" y="0"/>
            <a:ext cx="9144000" cy="609600"/>
            <a:chOff x="0" y="2448"/>
            <a:chExt cx="5760" cy="384"/>
          </a:xfrm>
        </p:grpSpPr>
        <p:sp>
          <p:nvSpPr>
            <p:cNvPr id="5939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59398"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bg1"/>
                  </a:solidFill>
                  <a:latin typeface="Tahoma" panose="020B0604030504040204" pitchFamily="34" charset="0"/>
                </a:rPr>
                <a:t>Example</a:t>
              </a:r>
            </a:p>
          </p:txBody>
        </p:sp>
      </p:grpSp>
    </p:spTree>
    <p:extLst>
      <p:ext uri="{BB962C8B-B14F-4D97-AF65-F5344CB8AC3E}">
        <p14:creationId xmlns:p14="http://schemas.microsoft.com/office/powerpoint/2010/main" val="3438630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0"/>
          <p:cNvSpPr txBox="1">
            <a:spLocks noChangeArrowheads="1"/>
          </p:cNvSpPr>
          <p:nvPr/>
        </p:nvSpPr>
        <p:spPr bwMode="auto">
          <a:xfrm>
            <a:off x="76200" y="609600"/>
            <a:ext cx="88392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b="0" i="0">
                <a:latin typeface="Times New Roman" panose="02020603050405020304" pitchFamily="18" charset="0"/>
              </a:rPr>
              <a:t>At this moment, three duplicate ACKs arrive, another indication of the congestion in the network. TCP again halves the value of ssthresh to 6 MSS and begins a new slow-start (SS) state. The exponential growth of the cwnd continues. After RTT 15, the size of cwnd is 4 MSS. After sending four segments and receiving only two ACKs, the size of the window reaches the </a:t>
            </a:r>
            <a:r>
              <a:rPr lang="en-US" altLang="en-US" sz="2800" b="0">
                <a:latin typeface="Times New Roman" panose="02020603050405020304" pitchFamily="18" charset="0"/>
              </a:rPr>
              <a:t>ssthresh</a:t>
            </a:r>
            <a:r>
              <a:rPr lang="en-US" altLang="en-US" sz="2800" b="0" i="0">
                <a:latin typeface="Times New Roman" panose="02020603050405020304" pitchFamily="18" charset="0"/>
              </a:rPr>
              <a:t> (6) and the TCP moves to the congestion avoidance state. The data transfer now continues in the congestion avoidance (CA) state until the connection is terminated after RTT 20. </a:t>
            </a:r>
          </a:p>
        </p:txBody>
      </p:sp>
      <p:grpSp>
        <p:nvGrpSpPr>
          <p:cNvPr id="60419" name="Group 23"/>
          <p:cNvGrpSpPr>
            <a:grpSpLocks/>
          </p:cNvGrpSpPr>
          <p:nvPr/>
        </p:nvGrpSpPr>
        <p:grpSpPr bwMode="auto">
          <a:xfrm>
            <a:off x="0" y="0"/>
            <a:ext cx="9144000" cy="609600"/>
            <a:chOff x="0" y="2448"/>
            <a:chExt cx="5760" cy="384"/>
          </a:xfrm>
        </p:grpSpPr>
        <p:sp>
          <p:nvSpPr>
            <p:cNvPr id="6042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60422"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bg1"/>
                  </a:solidFill>
                  <a:latin typeface="Tahoma" panose="020B0604030504040204" pitchFamily="34" charset="0"/>
                </a:rPr>
                <a:t>Example</a:t>
              </a:r>
            </a:p>
          </p:txBody>
        </p:sp>
      </p:grpSp>
    </p:spTree>
    <p:extLst>
      <p:ext uri="{BB962C8B-B14F-4D97-AF65-F5344CB8AC3E}">
        <p14:creationId xmlns:p14="http://schemas.microsoft.com/office/powerpoint/2010/main" val="3506926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Example of </a:t>
            </a:r>
            <a:r>
              <a:rPr lang="en-US" altLang="en-US" sz="2000" dirty="0" err="1">
                <a:latin typeface="Times-BoldItalic" charset="0"/>
              </a:rPr>
              <a:t>Taho</a:t>
            </a:r>
            <a:r>
              <a:rPr lang="en-US" altLang="en-US" sz="2000" dirty="0">
                <a:latin typeface="Times-BoldItalic" charset="0"/>
              </a:rPr>
              <a:t> TCP</a:t>
            </a:r>
          </a:p>
        </p:txBody>
      </p:sp>
      <p:pic>
        <p:nvPicPr>
          <p:cNvPr id="993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2188"/>
            <a:ext cx="776922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92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325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6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7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2474" name="Rectangle 9"/>
          <p:cNvSpPr>
            <a:spLocks noChangeArrowheads="1"/>
          </p:cNvSpPr>
          <p:nvPr/>
        </p:nvSpPr>
        <p:spPr bwMode="auto">
          <a:xfrm>
            <a:off x="228600" y="1828800"/>
            <a:ext cx="8610600" cy="3540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endParaRPr lang="en-US" altLang="en-US" sz="2800" baseline="30000"/>
          </a:p>
          <a:p>
            <a:pPr algn="just"/>
            <a:endParaRPr lang="en-CA" altLang="en-US" sz="2800" baseline="30000"/>
          </a:p>
          <a:p>
            <a:pPr algn="just"/>
            <a:endParaRPr lang="en-CA" altLang="en-US" sz="2800" baseline="30000"/>
          </a:p>
          <a:p>
            <a:pPr algn="just"/>
            <a:r>
              <a:rPr lang="en-CA" altLang="en-US" sz="2800" baseline="30000"/>
              <a:t>The ssthresh </a:t>
            </a:r>
            <a:r>
              <a:rPr lang="en-CA" altLang="en-US" sz="2800" i="0" baseline="30000"/>
              <a:t>value for a Taho TCP station is set to 6 MSS. The station now is in the slow-start state with </a:t>
            </a:r>
            <a:r>
              <a:rPr lang="en-CA" altLang="en-US" sz="2800" baseline="30000"/>
              <a:t>cwnd </a:t>
            </a:r>
            <a:r>
              <a:rPr lang="en-CA" altLang="en-US" sz="2800" i="0" baseline="30000"/>
              <a:t>= 4 MSS. Show the values of </a:t>
            </a:r>
            <a:r>
              <a:rPr lang="en-CA" altLang="en-US" sz="2800" baseline="30000"/>
              <a:t>cwnd</a:t>
            </a:r>
            <a:r>
              <a:rPr lang="en-CA" altLang="en-US" sz="2800" i="0" baseline="30000"/>
              <a:t>, </a:t>
            </a:r>
            <a:r>
              <a:rPr lang="en-CA" altLang="en-US" sz="2800" baseline="30000"/>
              <a:t>sstresh, </a:t>
            </a:r>
            <a:r>
              <a:rPr lang="en-CA" altLang="en-US" sz="2800" i="0" baseline="30000"/>
              <a:t>and the state of the station before and after each of following events: four con- secutive nonduplicate ACKs arrived followed by a time-out, and followed by three nonduplicate ACKs.</a:t>
            </a:r>
          </a:p>
          <a:p>
            <a:pPr algn="just"/>
            <a:endParaRPr lang="en-US" altLang="en-US" sz="2800" i="0" baseline="30000">
              <a:latin typeface="Times New Roman" panose="02020603050405020304" pitchFamily="18" charset="0"/>
            </a:endParaRPr>
          </a:p>
          <a:p>
            <a:pPr algn="just"/>
            <a:endParaRPr lang="en-US" altLang="en-US" sz="2800">
              <a:latin typeface="Times New Roman" panose="02020603050405020304" pitchFamily="18" charset="0"/>
            </a:endParaRPr>
          </a:p>
          <a:p>
            <a:pPr algn="just"/>
            <a:endParaRPr lang="en-US" altLang="en-US" sz="2800">
              <a:latin typeface="Times New Roman" panose="02020603050405020304" pitchFamily="18" charset="0"/>
            </a:endParaRPr>
          </a:p>
        </p:txBody>
      </p:sp>
      <p:sp>
        <p:nvSpPr>
          <p:cNvPr id="62475" name="Text Box 10"/>
          <p:cNvSpPr txBox="1">
            <a:spLocks noChangeArrowheads="1"/>
          </p:cNvSpPr>
          <p:nvPr/>
        </p:nvSpPr>
        <p:spPr bwMode="auto">
          <a:xfrm>
            <a:off x="1143000" y="0"/>
            <a:ext cx="1646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hlink"/>
                </a:solidFill>
                <a:latin typeface="Times New Roman" panose="02020603050405020304" pitchFamily="18" charset="0"/>
              </a:rPr>
              <a:t>Exercise</a:t>
            </a:r>
          </a:p>
        </p:txBody>
      </p:sp>
    </p:spTree>
    <p:extLst>
      <p:ext uri="{BB962C8B-B14F-4D97-AF65-F5344CB8AC3E}">
        <p14:creationId xmlns:p14="http://schemas.microsoft.com/office/powerpoint/2010/main" val="651272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FSM for Reno TCP</a:t>
            </a:r>
          </a:p>
        </p:txBody>
      </p:sp>
      <p:pic>
        <p:nvPicPr>
          <p:cNvPr id="634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25" y="1206500"/>
            <a:ext cx="71405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79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4"/>
          <p:cNvSpPr>
            <a:spLocks noChangeArrowheads="1"/>
          </p:cNvSpPr>
          <p:nvPr/>
        </p:nvSpPr>
        <p:spPr bwMode="auto">
          <a:xfrm>
            <a:off x="838200" y="71438"/>
            <a:ext cx="8153400"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i="0" dirty="0">
                <a:solidFill>
                  <a:srgbClr val="002060"/>
                </a:solidFill>
                <a:latin typeface="Times-BoldItalic" charset="0"/>
              </a:rPr>
              <a:t>Some well-known ports used with UDP and TCP</a:t>
            </a:r>
          </a:p>
        </p:txBody>
      </p:sp>
      <p:grpSp>
        <p:nvGrpSpPr>
          <p:cNvPr id="7172" name="Group 7"/>
          <p:cNvGrpSpPr>
            <a:grpSpLocks/>
          </p:cNvGrpSpPr>
          <p:nvPr/>
        </p:nvGrpSpPr>
        <p:grpSpPr bwMode="auto">
          <a:xfrm>
            <a:off x="457200" y="1165225"/>
            <a:ext cx="8320088" cy="5006975"/>
            <a:chOff x="535080" y="914400"/>
            <a:chExt cx="8320488" cy="5007004"/>
          </a:xfrm>
        </p:grpSpPr>
        <p:grpSp>
          <p:nvGrpSpPr>
            <p:cNvPr id="9" name="Group 2"/>
            <p:cNvGrpSpPr/>
            <p:nvPr/>
          </p:nvGrpSpPr>
          <p:grpSpPr>
            <a:xfrm>
              <a:off x="535080" y="914400"/>
              <a:ext cx="8320488" cy="5007004"/>
              <a:chOff x="535080" y="945630"/>
              <a:chExt cx="8320488" cy="5007004"/>
            </a:xfrm>
            <a:solidFill>
              <a:schemeClr val="tx1"/>
            </a:solidFill>
          </p:grpSpPr>
          <p:pic>
            <p:nvPicPr>
              <p:cNvPr id="1028" name="Picture 4"/>
              <p:cNvPicPr>
                <a:picLocks noChangeAspect="1" noChangeArrowheads="1"/>
              </p:cNvPicPr>
              <p:nvPr/>
            </p:nvPicPr>
            <p:blipFill>
              <a:blip r:embed="rId3" cstate="print"/>
              <a:srcRect/>
              <a:stretch>
                <a:fillRect/>
              </a:stretch>
            </p:blipFill>
            <p:spPr bwMode="auto">
              <a:xfrm>
                <a:off x="535080" y="2667000"/>
                <a:ext cx="8295376" cy="3285634"/>
              </a:xfrm>
              <a:prstGeom prst="rect">
                <a:avLst/>
              </a:prstGeom>
              <a:grpFill/>
              <a:ln>
                <a:noFill/>
              </a:ln>
              <a:effectLst/>
            </p:spPr>
          </p:pic>
          <p:pic>
            <p:nvPicPr>
              <p:cNvPr id="1026" name="Picture 2"/>
              <p:cNvPicPr>
                <a:picLocks noChangeAspect="1" noChangeArrowheads="1"/>
              </p:cNvPicPr>
              <p:nvPr/>
            </p:nvPicPr>
            <p:blipFill>
              <a:blip r:embed="rId4" cstate="print"/>
              <a:srcRect/>
              <a:stretch>
                <a:fillRect/>
              </a:stretch>
            </p:blipFill>
            <p:spPr bwMode="auto">
              <a:xfrm>
                <a:off x="575441" y="945630"/>
                <a:ext cx="8280127" cy="1838621"/>
              </a:xfrm>
              <a:prstGeom prst="rect">
                <a:avLst/>
              </a:prstGeom>
              <a:grpFill/>
              <a:ln>
                <a:noFill/>
              </a:ln>
              <a:effectLst/>
            </p:spPr>
          </p:pic>
        </p:grpSp>
        <p:sp>
          <p:nvSpPr>
            <p:cNvPr id="7175" name="Rectangle 6"/>
            <p:cNvSpPr>
              <a:spLocks noChangeArrowheads="1"/>
            </p:cNvSpPr>
            <p:nvPr/>
          </p:nvSpPr>
          <p:spPr bwMode="auto">
            <a:xfrm>
              <a:off x="574770" y="946150"/>
              <a:ext cx="8139503" cy="4921279"/>
            </a:xfrm>
            <a:prstGeom prst="rect">
              <a:avLst/>
            </a:prstGeom>
            <a:noFill/>
            <a:ln w="1016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grpSp>
    </p:spTree>
    <p:extLst>
      <p:ext uri="{BB962C8B-B14F-4D97-AF65-F5344CB8AC3E}">
        <p14:creationId xmlns:p14="http://schemas.microsoft.com/office/powerpoint/2010/main" val="3561434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0"/>
          <p:cNvSpPr txBox="1">
            <a:spLocks noChangeArrowheads="1"/>
          </p:cNvSpPr>
          <p:nvPr/>
        </p:nvSpPr>
        <p:spPr bwMode="auto">
          <a:xfrm>
            <a:off x="76200" y="609600"/>
            <a:ext cx="88392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b="0" i="0">
                <a:latin typeface="Times New Roman" panose="02020603050405020304" pitchFamily="18" charset="0"/>
              </a:rPr>
              <a:t>Figure 24.34 shows the same situation as Figure 3.69, but in Reno TCP. The changes in the congestion window are the same until RTT 13 when three duplicate ACKs arrive. At this moment, Reno TCP drops the ssthresh to 6 MSS, but it sets the cwnd to a much higher value (</a:t>
            </a:r>
            <a:r>
              <a:rPr lang="en-US" altLang="en-US" sz="2800" b="0">
                <a:latin typeface="Times New Roman" panose="02020603050405020304" pitchFamily="18" charset="0"/>
              </a:rPr>
              <a:t>ssthresh</a:t>
            </a:r>
            <a:r>
              <a:rPr lang="en-US" altLang="en-US" sz="2800" b="0" i="0">
                <a:latin typeface="Times New Roman" panose="02020603050405020304" pitchFamily="18" charset="0"/>
              </a:rPr>
              <a:t> + 3 = 9 MSS) instead of 1 MSS. It now moves to the fast recovery state. We assume that two more duplicate ACKs arrive until RTT 15, where </a:t>
            </a:r>
            <a:r>
              <a:rPr lang="en-US" altLang="en-US" sz="2800" b="0">
                <a:latin typeface="Times New Roman" panose="02020603050405020304" pitchFamily="18" charset="0"/>
              </a:rPr>
              <a:t>cwnd</a:t>
            </a:r>
            <a:r>
              <a:rPr lang="en-US" altLang="en-US" sz="2800" b="0" i="0">
                <a:latin typeface="Times New Roman" panose="02020603050405020304" pitchFamily="18" charset="0"/>
              </a:rPr>
              <a:t> grows exponentially. In this moment, a new ACK (not duplicate) arrives that announces the receipt of the lost segment. It now moves to the congestion avoidance state, but first deflates the congestion window to 6 MSS as though ignoring the whole fast-recovery state and moving back to the previous track.</a:t>
            </a:r>
          </a:p>
        </p:txBody>
      </p:sp>
      <p:grpSp>
        <p:nvGrpSpPr>
          <p:cNvPr id="64515" name="Group 23"/>
          <p:cNvGrpSpPr>
            <a:grpSpLocks/>
          </p:cNvGrpSpPr>
          <p:nvPr/>
        </p:nvGrpSpPr>
        <p:grpSpPr bwMode="auto">
          <a:xfrm>
            <a:off x="0" y="0"/>
            <a:ext cx="9144000" cy="609600"/>
            <a:chOff x="0" y="2448"/>
            <a:chExt cx="5760" cy="384"/>
          </a:xfrm>
        </p:grpSpPr>
        <p:sp>
          <p:nvSpPr>
            <p:cNvPr id="6451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64518"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bg1"/>
                  </a:solidFill>
                  <a:latin typeface="Tahoma" panose="020B0604030504040204" pitchFamily="34" charset="0"/>
                </a:rPr>
                <a:t>Example</a:t>
              </a:r>
            </a:p>
          </p:txBody>
        </p:sp>
      </p:grpSp>
    </p:spTree>
    <p:extLst>
      <p:ext uri="{BB962C8B-B14F-4D97-AF65-F5344CB8AC3E}">
        <p14:creationId xmlns:p14="http://schemas.microsoft.com/office/powerpoint/2010/main" val="1945118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Example of a Reno TCP</a:t>
            </a:r>
          </a:p>
        </p:txBody>
      </p:sp>
      <p:pic>
        <p:nvPicPr>
          <p:cNvPr id="1013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24000"/>
            <a:ext cx="6840538"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084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wipe(left)">
                                      <p:cBhvr>
                                        <p:cTn id="7" dur="325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a:latin typeface="Tahoma" panose="020B0604030504040204" pitchFamily="34" charset="0"/>
            </a:endParaRPr>
          </a:p>
        </p:txBody>
      </p:sp>
      <p:sp>
        <p:nvSpPr>
          <p:cNvPr id="66570" name="Rectangle 9"/>
          <p:cNvSpPr>
            <a:spLocks noChangeArrowheads="1"/>
          </p:cNvSpPr>
          <p:nvPr/>
        </p:nvSpPr>
        <p:spPr bwMode="auto">
          <a:xfrm>
            <a:off x="228600" y="2286000"/>
            <a:ext cx="86868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endParaRPr lang="en-US" altLang="en-US" sz="2800">
              <a:latin typeface="Times New Roman" panose="02020603050405020304" pitchFamily="18" charset="0"/>
            </a:endParaRPr>
          </a:p>
        </p:txBody>
      </p:sp>
      <p:sp>
        <p:nvSpPr>
          <p:cNvPr id="66571" name="Text Box 10"/>
          <p:cNvSpPr txBox="1">
            <a:spLocks noChangeArrowheads="1"/>
          </p:cNvSpPr>
          <p:nvPr/>
        </p:nvSpPr>
        <p:spPr bwMode="auto">
          <a:xfrm>
            <a:off x="1143000" y="0"/>
            <a:ext cx="1646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hlink"/>
                </a:solidFill>
                <a:latin typeface="Times New Roman" panose="02020603050405020304" pitchFamily="18" charset="0"/>
              </a:rPr>
              <a:t>Exercise</a:t>
            </a:r>
          </a:p>
        </p:txBody>
      </p:sp>
      <p:sp>
        <p:nvSpPr>
          <p:cNvPr id="66572" name="Rectangle 1"/>
          <p:cNvSpPr>
            <a:spLocks noChangeArrowheads="1"/>
          </p:cNvSpPr>
          <p:nvPr/>
        </p:nvSpPr>
        <p:spPr bwMode="auto">
          <a:xfrm>
            <a:off x="180975" y="1524000"/>
            <a:ext cx="871855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CA" altLang="en-US" baseline="30000"/>
          </a:p>
          <a:p>
            <a:endParaRPr lang="en-CA" altLang="en-US" baseline="30000"/>
          </a:p>
          <a:p>
            <a:pPr algn="just"/>
            <a:r>
              <a:rPr lang="en-CA" altLang="en-US" sz="2800" baseline="30000"/>
              <a:t>The ssthresh value for a Reno TCP station is set to 8 MSS. The</a:t>
            </a:r>
          </a:p>
          <a:p>
            <a:pPr algn="just"/>
            <a:r>
              <a:rPr lang="en-CA" altLang="en-US" sz="2800" baseline="30000"/>
              <a:t>station is now in the slow-start state with cwnd = 5 MSS and ssthresh = 8 MSS. Show the values of cwnd, ssthresh, and the current and the next state of the station after the following events: three consecutive nonduplicate ACKs arrived, followed by five duplicate ACKs, followed by two nonduplicate ACKs, and followed by a time-out.</a:t>
            </a:r>
          </a:p>
        </p:txBody>
      </p:sp>
    </p:spTree>
    <p:extLst>
      <p:ext uri="{BB962C8B-B14F-4D97-AF65-F5344CB8AC3E}">
        <p14:creationId xmlns:p14="http://schemas.microsoft.com/office/powerpoint/2010/main" val="3252683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Additive increase, multiplicative decrease (AIMD)</a:t>
            </a:r>
          </a:p>
        </p:txBody>
      </p:sp>
      <p:pic>
        <p:nvPicPr>
          <p:cNvPr id="102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06291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504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wipe(left)">
                                      <p:cBhvr>
                                        <p:cTn id="7" dur="225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0"/>
          <p:cNvSpPr txBox="1">
            <a:spLocks noChangeArrowheads="1"/>
          </p:cNvSpPr>
          <p:nvPr/>
        </p:nvSpPr>
        <p:spPr bwMode="auto">
          <a:xfrm>
            <a:off x="76200" y="6096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sz="2800" b="0" i="0">
                <a:latin typeface="Times New Roman" panose="02020603050405020304" pitchFamily="18" charset="0"/>
              </a:rPr>
              <a:t>If MSS = 10 KB (kilobytes) and RTT = 100 ms in Figure 3.72, we can calculate the throughput as shown below.</a:t>
            </a:r>
          </a:p>
        </p:txBody>
      </p:sp>
      <p:grpSp>
        <p:nvGrpSpPr>
          <p:cNvPr id="68611" name="Group 23"/>
          <p:cNvGrpSpPr>
            <a:grpSpLocks/>
          </p:cNvGrpSpPr>
          <p:nvPr/>
        </p:nvGrpSpPr>
        <p:grpSpPr bwMode="auto">
          <a:xfrm>
            <a:off x="0" y="0"/>
            <a:ext cx="9144000" cy="609600"/>
            <a:chOff x="0" y="2448"/>
            <a:chExt cx="5760" cy="384"/>
          </a:xfrm>
        </p:grpSpPr>
        <p:sp>
          <p:nvSpPr>
            <p:cNvPr id="68616"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68617"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dirty="0">
                  <a:solidFill>
                    <a:schemeClr val="bg1"/>
                  </a:solidFill>
                  <a:latin typeface="Tahoma" panose="020B0604030504040204" pitchFamily="34" charset="0"/>
                </a:rPr>
                <a:t>Example</a:t>
              </a:r>
            </a:p>
          </p:txBody>
        </p:sp>
      </p:grpSp>
      <p:grpSp>
        <p:nvGrpSpPr>
          <p:cNvPr id="3" name="Group 1"/>
          <p:cNvGrpSpPr>
            <a:grpSpLocks/>
          </p:cNvGrpSpPr>
          <p:nvPr/>
        </p:nvGrpSpPr>
        <p:grpSpPr bwMode="auto">
          <a:xfrm>
            <a:off x="161925" y="2133600"/>
            <a:ext cx="8759825" cy="908050"/>
            <a:chOff x="161730" y="2133600"/>
            <a:chExt cx="8759916" cy="908518"/>
          </a:xfrm>
        </p:grpSpPr>
        <p:pic>
          <p:nvPicPr>
            <p:cNvPr id="686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30" y="2133600"/>
              <a:ext cx="8759916" cy="90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8"/>
            <p:cNvSpPr>
              <a:spLocks noChangeArrowheads="1"/>
            </p:cNvSpPr>
            <p:nvPr/>
          </p:nvSpPr>
          <p:spPr bwMode="auto">
            <a:xfrm>
              <a:off x="228600" y="2133600"/>
              <a:ext cx="8686800" cy="822960"/>
            </a:xfrm>
            <a:prstGeom prst="rect">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grpSp>
    </p:spTree>
    <p:extLst>
      <p:ext uri="{BB962C8B-B14F-4D97-AF65-F5344CB8AC3E}">
        <p14:creationId xmlns:p14="http://schemas.microsoft.com/office/powerpoint/2010/main" val="2656948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ext Box 20"/>
          <p:cNvSpPr txBox="1">
            <a:spLocks noChangeArrowheads="1"/>
          </p:cNvSpPr>
          <p:nvPr/>
        </p:nvSpPr>
        <p:spPr bwMode="auto">
          <a:xfrm>
            <a:off x="93663" y="2438400"/>
            <a:ext cx="8839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CA" altLang="en-US" baseline="30000"/>
              <a:t>In a TCP connection, the window size fluctuates between 60,000 bytes and 30,000 bytes. If the average RTT is 30 ms, what is the throughput of the connection?</a:t>
            </a:r>
            <a:endParaRPr lang="en-US" altLang="en-US" baseline="30000"/>
          </a:p>
        </p:txBody>
      </p:sp>
      <p:grpSp>
        <p:nvGrpSpPr>
          <p:cNvPr id="69635" name="Group 23"/>
          <p:cNvGrpSpPr>
            <a:grpSpLocks/>
          </p:cNvGrpSpPr>
          <p:nvPr/>
        </p:nvGrpSpPr>
        <p:grpSpPr bwMode="auto">
          <a:xfrm>
            <a:off x="0" y="0"/>
            <a:ext cx="9144000" cy="609600"/>
            <a:chOff x="0" y="2448"/>
            <a:chExt cx="5760" cy="384"/>
          </a:xfrm>
        </p:grpSpPr>
        <p:sp>
          <p:nvSpPr>
            <p:cNvPr id="6963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p>
          </p:txBody>
        </p:sp>
        <p:sp>
          <p:nvSpPr>
            <p:cNvPr id="69638" name="Text Box 15"/>
            <p:cNvSpPr txBox="1">
              <a:spLocks noChangeArrowheads="1"/>
            </p:cNvSpPr>
            <p:nvPr/>
          </p:nvSpPr>
          <p:spPr bwMode="auto">
            <a:xfrm>
              <a:off x="0" y="2448"/>
              <a:ext cx="1199"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a:solidFill>
                    <a:schemeClr val="bg1"/>
                  </a:solidFill>
                  <a:latin typeface="Tahoma" panose="020B0604030504040204" pitchFamily="34" charset="0"/>
                </a:rPr>
                <a:t>Exercise</a:t>
              </a:r>
            </a:p>
          </p:txBody>
        </p:sp>
      </p:grpSp>
    </p:spTree>
    <p:extLst>
      <p:ext uri="{BB962C8B-B14F-4D97-AF65-F5344CB8AC3E}">
        <p14:creationId xmlns:p14="http://schemas.microsoft.com/office/powerpoint/2010/main" val="1196679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1473"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TCP Timer’s</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810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spcBef>
                <a:spcPct val="40000"/>
              </a:spcBef>
              <a:buClr>
                <a:schemeClr val="folHlink"/>
              </a:buClr>
              <a:buSzPct val="60000"/>
              <a:buFont typeface="Wingdings" panose="05000000000000000000" pitchFamily="2" charset="2"/>
              <a:buChar char="n"/>
            </a:pPr>
            <a:r>
              <a:rPr lang="en-IN" sz="2400" b="0" i="0" dirty="0"/>
              <a:t>Retransmission</a:t>
            </a:r>
          </a:p>
          <a:p>
            <a:pPr>
              <a:spcBef>
                <a:spcPct val="40000"/>
              </a:spcBef>
              <a:buClr>
                <a:schemeClr val="folHlink"/>
              </a:buClr>
              <a:buSzPct val="60000"/>
              <a:buFont typeface="Wingdings" panose="05000000000000000000" pitchFamily="2" charset="2"/>
              <a:buChar char="n"/>
            </a:pPr>
            <a:r>
              <a:rPr lang="en-IN" sz="2400" b="0" i="0" dirty="0"/>
              <a:t>Persistence</a:t>
            </a:r>
          </a:p>
          <a:p>
            <a:pPr>
              <a:spcBef>
                <a:spcPct val="40000"/>
              </a:spcBef>
              <a:buClr>
                <a:schemeClr val="folHlink"/>
              </a:buClr>
              <a:buSzPct val="60000"/>
              <a:buFont typeface="Wingdings" panose="05000000000000000000" pitchFamily="2" charset="2"/>
              <a:buChar char="n"/>
            </a:pPr>
            <a:r>
              <a:rPr lang="en-IN" sz="2400" b="0" i="0" dirty="0" err="1"/>
              <a:t>Keepalive</a:t>
            </a:r>
            <a:endParaRPr lang="en-IN" sz="2400" b="0" i="0" dirty="0"/>
          </a:p>
          <a:p>
            <a:pPr>
              <a:spcBef>
                <a:spcPct val="40000"/>
              </a:spcBef>
              <a:buClr>
                <a:schemeClr val="folHlink"/>
              </a:buClr>
              <a:buSzPct val="60000"/>
              <a:buFont typeface="Wingdings" panose="05000000000000000000" pitchFamily="2" charset="2"/>
              <a:buChar char="n"/>
            </a:pPr>
            <a:r>
              <a:rPr lang="en-IN" sz="2400" b="0" i="0" dirty="0"/>
              <a:t>TIME-WAIT.</a:t>
            </a:r>
            <a:endParaRPr kumimoji="1" lang="zh-TW" altLang="en-US" sz="2800" b="0" i="0" dirty="0">
              <a:latin typeface="Times New Roman" panose="02020603050405020304" pitchFamily="18"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30100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2471"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Retransmission Timer</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810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IN" sz="2400" b="0" i="0" dirty="0"/>
              <a:t>1. When TCP sends the segment in front of the sending queue, it starts the timer.</a:t>
            </a:r>
          </a:p>
          <a:p>
            <a:r>
              <a:rPr lang="en-IN" sz="2400" i="0" dirty="0"/>
              <a:t>2. </a:t>
            </a:r>
            <a:r>
              <a:rPr lang="en-IN" sz="2400" b="0" i="0" dirty="0"/>
              <a:t>When the timer expires, TCP resends the first segment in front of the queue, and restarts the timer.</a:t>
            </a:r>
          </a:p>
          <a:p>
            <a:r>
              <a:rPr lang="en-IN" sz="2400" i="0" dirty="0"/>
              <a:t>3. </a:t>
            </a:r>
            <a:r>
              <a:rPr lang="en-IN" sz="2400" b="0" i="0" dirty="0"/>
              <a:t>When a segment or segments are cumulatively acknowledged, the segment or segments are purged from the queue.</a:t>
            </a:r>
          </a:p>
          <a:p>
            <a:r>
              <a:rPr lang="en-IN" sz="2400" i="0" dirty="0"/>
              <a:t>4. </a:t>
            </a:r>
            <a:r>
              <a:rPr lang="en-IN" sz="2400" b="0" i="0" dirty="0"/>
              <a:t>If the queue is empty, TCP stops the timer; otherwise, TCP restarts the timer.</a:t>
            </a:r>
            <a:endParaRPr kumimoji="1" lang="zh-TW" altLang="en-US" sz="2800" b="0" i="0" dirty="0">
              <a:latin typeface="Times New Roman" panose="02020603050405020304" pitchFamily="18"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099750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2673"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Round Trip Time (RTT)</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95536" y="134076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buAutoNum type="arabicPeriod"/>
            </a:pPr>
            <a:r>
              <a:rPr lang="en-IN" sz="2400" b="0" i="0" dirty="0"/>
              <a:t>Measured RTT</a:t>
            </a:r>
          </a:p>
          <a:p>
            <a:pPr marL="457200" indent="-457200">
              <a:buAutoNum type="arabicPeriod"/>
            </a:pPr>
            <a:r>
              <a:rPr lang="en-IN" sz="2400" b="0" i="0" dirty="0"/>
              <a:t>Smoothed RTT</a:t>
            </a:r>
          </a:p>
          <a:p>
            <a:pPr marL="457200" indent="-457200">
              <a:buAutoNum type="arabicPeriod"/>
            </a:pPr>
            <a:endParaRPr lang="en-IN" sz="2400" b="0" i="0" dirty="0"/>
          </a:p>
          <a:p>
            <a:endParaRPr lang="en-IN" sz="2400" i="0" dirty="0"/>
          </a:p>
          <a:p>
            <a:endParaRPr lang="en-IN" sz="2400" i="0" dirty="0"/>
          </a:p>
          <a:p>
            <a:endParaRPr lang="en-IN" sz="2400" i="0" dirty="0"/>
          </a:p>
          <a:p>
            <a:r>
              <a:rPr lang="en-IN" sz="2400" i="0" dirty="0"/>
              <a:t>In TCP, there can be only one RTT measurement in progress at any time.</a:t>
            </a:r>
          </a:p>
          <a:p>
            <a:r>
              <a:rPr kumimoji="1" lang="en-IN" altLang="zh-TW" sz="2400" b="0" i="0" dirty="0">
                <a:latin typeface="Times New Roman" panose="02020603050405020304" pitchFamily="18" charset="0"/>
                <a:ea typeface="PMingLiU" panose="02020500000000000000" pitchFamily="18" charset="-120"/>
                <a:cs typeface="Times New Roman" panose="02020603050405020304" pitchFamily="18" charset="0"/>
              </a:rPr>
              <a:t>3. RTT Deviation</a:t>
            </a:r>
          </a:p>
          <a:p>
            <a:endParaRPr kumimoji="1" lang="zh-TW" altLang="en-US" sz="2800" b="0" i="0" dirty="0">
              <a:latin typeface="Times New Roman" panose="02020603050405020304" pitchFamily="18" charset="0"/>
              <a:ea typeface="PMingLiU" panose="02020500000000000000" pitchFamily="18" charset="-12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27584" y="2204864"/>
            <a:ext cx="8393976" cy="1008112"/>
          </a:xfrm>
          <a:prstGeom prst="rect">
            <a:avLst/>
          </a:prstGeom>
        </p:spPr>
      </p:pic>
      <p:pic>
        <p:nvPicPr>
          <p:cNvPr id="3" name="Picture 2"/>
          <p:cNvPicPr>
            <a:picLocks noChangeAspect="1"/>
          </p:cNvPicPr>
          <p:nvPr/>
        </p:nvPicPr>
        <p:blipFill>
          <a:blip r:embed="rId4"/>
          <a:stretch>
            <a:fillRect/>
          </a:stretch>
        </p:blipFill>
        <p:spPr>
          <a:xfrm>
            <a:off x="827584" y="5085184"/>
            <a:ext cx="6912768" cy="904875"/>
          </a:xfrm>
          <a:prstGeom prst="rect">
            <a:avLst/>
          </a:prstGeom>
        </p:spPr>
      </p:pic>
    </p:spTree>
    <p:extLst>
      <p:ext uri="{BB962C8B-B14F-4D97-AF65-F5344CB8AC3E}">
        <p14:creationId xmlns:p14="http://schemas.microsoft.com/office/powerpoint/2010/main" val="3354095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2927"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Jacobson RTO Estimation</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95536" y="134076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buAutoNum type="arabicPeriod"/>
            </a:pPr>
            <a:r>
              <a:rPr lang="en-IN" sz="2400" b="0" i="0" dirty="0"/>
              <a:t>Retransmission Timeout</a:t>
            </a:r>
          </a:p>
        </p:txBody>
      </p:sp>
      <p:pic>
        <p:nvPicPr>
          <p:cNvPr id="4" name="Picture 3"/>
          <p:cNvPicPr>
            <a:picLocks noChangeAspect="1"/>
          </p:cNvPicPr>
          <p:nvPr/>
        </p:nvPicPr>
        <p:blipFill>
          <a:blip r:embed="rId3"/>
          <a:stretch>
            <a:fillRect/>
          </a:stretch>
        </p:blipFill>
        <p:spPr>
          <a:xfrm>
            <a:off x="1187624" y="2060848"/>
            <a:ext cx="5210175" cy="676275"/>
          </a:xfrm>
          <a:prstGeom prst="rect">
            <a:avLst/>
          </a:prstGeom>
        </p:spPr>
      </p:pic>
    </p:spTree>
    <p:extLst>
      <p:ext uri="{BB962C8B-B14F-4D97-AF65-F5344CB8AC3E}">
        <p14:creationId xmlns:p14="http://schemas.microsoft.com/office/powerpoint/2010/main" val="15955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027845" cy="584775"/>
          </a:xfrm>
          <a:prstGeom prst="rect">
            <a:avLst/>
          </a:prstGeom>
          <a:noFill/>
          <a:ln w="9525">
            <a:noFill/>
            <a:miter lim="800000"/>
            <a:headEnd/>
            <a:tailEnd/>
          </a:ln>
          <a:effectLst/>
        </p:spPr>
        <p:txBody>
          <a:bodyPr wrap="none">
            <a:spAutoFit/>
          </a:bodyPr>
          <a:lstStyle>
            <a:lvl1pPr marL="24161750" indent="-24161750"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marL="0" lvl="2">
              <a:defRPr/>
            </a:pPr>
            <a:r>
              <a:rPr lang="en-US" altLang="en-US" i="0" dirty="0">
                <a:effectLst>
                  <a:outerShdw blurRad="38100" dist="38100" dir="2700000" algn="tl">
                    <a:srgbClr val="C0C0C0"/>
                  </a:outerShdw>
                </a:effectLst>
                <a:latin typeface="Times" charset="0"/>
              </a:rPr>
              <a:t>UDP</a:t>
            </a:r>
          </a:p>
        </p:txBody>
      </p:sp>
      <p:sp>
        <p:nvSpPr>
          <p:cNvPr id="8197"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sz="1800" i="0">
              <a:latin typeface="Times New Roman" panose="02020603050405020304" pitchFamily="18" charset="0"/>
            </a:endParaRPr>
          </a:p>
        </p:txBody>
      </p:sp>
      <p:sp>
        <p:nvSpPr>
          <p:cNvPr id="8198" name="Rectangle 8"/>
          <p:cNvSpPr>
            <a:spLocks noChangeArrowheads="1"/>
          </p:cNvSpPr>
          <p:nvPr/>
        </p:nvSpPr>
        <p:spPr bwMode="auto">
          <a:xfrm>
            <a:off x="381000" y="1658938"/>
            <a:ext cx="8077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just"/>
            <a:r>
              <a:rPr lang="en-US" altLang="en-US" dirty="0">
                <a:latin typeface="Times-Roman" charset="0"/>
              </a:rPr>
              <a:t>The User Datagram Protocol (UDP) is a connectionless, unreliable transport protocol. </a:t>
            </a:r>
          </a:p>
          <a:p>
            <a:pPr algn="just"/>
            <a:endParaRPr lang="en-US" altLang="en-US" dirty="0">
              <a:latin typeface="Times-Roman" charset="0"/>
            </a:endParaRPr>
          </a:p>
          <a:p>
            <a:pPr algn="just"/>
            <a:r>
              <a:rPr lang="en-US" altLang="en-US" dirty="0">
                <a:latin typeface="Times-Roman" charset="0"/>
              </a:rPr>
              <a:t>UDP is a very simple protocol using a minimum of overhead.</a:t>
            </a:r>
          </a:p>
        </p:txBody>
      </p:sp>
    </p:spTree>
    <p:extLst>
      <p:ext uri="{BB962C8B-B14F-4D97-AF65-F5344CB8AC3E}">
        <p14:creationId xmlns:p14="http://schemas.microsoft.com/office/powerpoint/2010/main" val="3016240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7584" y="260648"/>
            <a:ext cx="6516191" cy="4940002"/>
          </a:xfrm>
          <a:prstGeom prst="rect">
            <a:avLst/>
          </a:prstGeom>
        </p:spPr>
      </p:pic>
      <p:pic>
        <p:nvPicPr>
          <p:cNvPr id="3" name="Picture 2"/>
          <p:cNvPicPr>
            <a:picLocks noChangeAspect="1"/>
          </p:cNvPicPr>
          <p:nvPr/>
        </p:nvPicPr>
        <p:blipFill>
          <a:blip r:embed="rId3"/>
          <a:stretch>
            <a:fillRect/>
          </a:stretch>
        </p:blipFill>
        <p:spPr>
          <a:xfrm>
            <a:off x="6020941" y="2192486"/>
            <a:ext cx="2428875" cy="1076325"/>
          </a:xfrm>
          <a:prstGeom prst="rect">
            <a:avLst/>
          </a:prstGeom>
        </p:spPr>
      </p:pic>
      <p:pic>
        <p:nvPicPr>
          <p:cNvPr id="4" name="Picture 3"/>
          <p:cNvPicPr>
            <a:picLocks noChangeAspect="1"/>
          </p:cNvPicPr>
          <p:nvPr/>
        </p:nvPicPr>
        <p:blipFill>
          <a:blip r:embed="rId4"/>
          <a:stretch>
            <a:fillRect/>
          </a:stretch>
        </p:blipFill>
        <p:spPr>
          <a:xfrm>
            <a:off x="4716016" y="5013176"/>
            <a:ext cx="3733800" cy="1009650"/>
          </a:xfrm>
          <a:prstGeom prst="rect">
            <a:avLst/>
          </a:prstGeom>
        </p:spPr>
      </p:pic>
    </p:spTree>
    <p:extLst>
      <p:ext uri="{BB962C8B-B14F-4D97-AF65-F5344CB8AC3E}">
        <p14:creationId xmlns:p14="http://schemas.microsoft.com/office/powerpoint/2010/main" val="4049561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3943"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Retransmission Timer Management</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95536" y="908720"/>
            <a:ext cx="8439472" cy="16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spcBef>
                <a:spcPct val="40000"/>
              </a:spcBef>
              <a:buClr>
                <a:schemeClr val="folHlink"/>
              </a:buClr>
              <a:buSzPct val="60000"/>
              <a:buFont typeface="Wingdings" panose="05000000000000000000" pitchFamily="2" charset="2"/>
              <a:buChar char="n"/>
            </a:pPr>
            <a:r>
              <a:rPr kumimoji="1" lang="en-US" altLang="zh-TW" sz="1800" b="0" i="0" dirty="0">
                <a:latin typeface="Times New Roman" panose="02020603050405020304" pitchFamily="18" charset="0"/>
                <a:ea typeface="PMingLiU" panose="02020500000000000000" pitchFamily="18" charset="-120"/>
                <a:cs typeface="Times New Roman" panose="02020603050405020304" pitchFamily="18" charset="0"/>
              </a:rPr>
              <a:t>Retransmitted Segment  - misleads RTO calculation</a:t>
            </a:r>
          </a:p>
          <a:p>
            <a:pPr eaLnBrk="1" hangingPunct="1">
              <a:spcBef>
                <a:spcPct val="40000"/>
              </a:spcBef>
              <a:buClr>
                <a:schemeClr val="folHlink"/>
              </a:buClr>
              <a:buSzPct val="60000"/>
              <a:buFont typeface="Wingdings" panose="05000000000000000000" pitchFamily="2" charset="2"/>
              <a:buChar char="n"/>
            </a:pPr>
            <a:r>
              <a:rPr kumimoji="1" lang="en-US" altLang="zh-TW" sz="1800" b="0" i="0" dirty="0" err="1">
                <a:latin typeface="Times New Roman" panose="02020603050405020304" pitchFamily="18" charset="0"/>
                <a:ea typeface="PMingLiU" panose="02020500000000000000" pitchFamily="18" charset="-120"/>
                <a:cs typeface="Times New Roman" panose="02020603050405020304" pitchFamily="18" charset="0"/>
              </a:rPr>
              <a:t>Karn’s</a:t>
            </a:r>
            <a:r>
              <a:rPr kumimoji="1" lang="en-US" altLang="zh-TW" sz="1800" b="0" i="0" dirty="0">
                <a:latin typeface="Times New Roman" panose="02020603050405020304" pitchFamily="18" charset="0"/>
                <a:ea typeface="PMingLiU" panose="02020500000000000000" pitchFamily="18" charset="-120"/>
                <a:cs typeface="Times New Roman" panose="02020603050405020304" pitchFamily="18" charset="0"/>
              </a:rPr>
              <a:t> Algorithm – do not consider retransmitted segments</a:t>
            </a:r>
          </a:p>
          <a:p>
            <a:pPr eaLnBrk="1" hangingPunct="1">
              <a:spcBef>
                <a:spcPct val="40000"/>
              </a:spcBef>
              <a:buClr>
                <a:schemeClr val="folHlink"/>
              </a:buClr>
              <a:buSzPct val="60000"/>
              <a:buFont typeface="Wingdings" panose="05000000000000000000" pitchFamily="2" charset="2"/>
              <a:buChar char="n"/>
            </a:pPr>
            <a:r>
              <a:rPr kumimoji="1" lang="en-US" altLang="zh-TW" sz="1800" b="0" i="0" dirty="0">
                <a:latin typeface="Times New Roman" panose="02020603050405020304" pitchFamily="18" charset="0"/>
                <a:ea typeface="PMingLiU" panose="02020500000000000000" pitchFamily="18" charset="-120"/>
                <a:cs typeface="Times New Roman" panose="02020603050405020304" pitchFamily="18" charset="0"/>
              </a:rPr>
              <a:t>What is value of RTO for retransmitted segments –Exponential </a:t>
            </a:r>
            <a:r>
              <a:rPr kumimoji="1" lang="en-US" altLang="zh-TW" sz="1800" b="0" i="0" dirty="0" err="1">
                <a:latin typeface="Times New Roman" panose="02020603050405020304" pitchFamily="18" charset="0"/>
                <a:ea typeface="PMingLiU" panose="02020500000000000000" pitchFamily="18" charset="-120"/>
                <a:cs typeface="Times New Roman" panose="02020603050405020304" pitchFamily="18" charset="0"/>
              </a:rPr>
              <a:t>Backoff</a:t>
            </a:r>
            <a:r>
              <a:rPr kumimoji="1" lang="en-US" altLang="zh-TW" sz="1800" b="0" i="0" dirty="0">
                <a:latin typeface="Times New Roman" panose="02020603050405020304" pitchFamily="18" charset="0"/>
                <a:ea typeface="PMingLiU" panose="02020500000000000000" pitchFamily="18" charset="-120"/>
                <a:cs typeface="Times New Roman" panose="02020603050405020304" pitchFamily="18" charset="0"/>
              </a:rPr>
              <a:t> – first RS – two times, second RS –four times etc.,</a:t>
            </a:r>
            <a:endParaRPr kumimoji="1" lang="zh-TW" altLang="en-US" sz="2000" b="0" i="0" dirty="0">
              <a:latin typeface="Times New Roman" panose="02020603050405020304" pitchFamily="18" charset="0"/>
              <a:ea typeface="PMingLiU" panose="02020500000000000000" pitchFamily="18" charset="-12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07504" y="2348880"/>
            <a:ext cx="7164288" cy="4176464"/>
          </a:xfrm>
          <a:prstGeom prst="rect">
            <a:avLst/>
          </a:prstGeom>
        </p:spPr>
      </p:pic>
    </p:spTree>
    <p:extLst>
      <p:ext uri="{BB962C8B-B14F-4D97-AF65-F5344CB8AC3E}">
        <p14:creationId xmlns:p14="http://schemas.microsoft.com/office/powerpoint/2010/main" val="2623151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2025"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Persistence Timer</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810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Zero window advertisement – ACK – deadlock</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Probe – 1 byte – PT used – set to RTO and </a:t>
            </a:r>
            <a:r>
              <a:rPr kumimoji="1" lang="en-US" altLang="zh-TW" sz="2400" b="0" i="0" dirty="0" err="1">
                <a:latin typeface="Times New Roman" panose="02020603050405020304" pitchFamily="18" charset="0"/>
                <a:ea typeface="PMingLiU" panose="02020500000000000000" pitchFamily="18" charset="-120"/>
                <a:cs typeface="Times New Roman" panose="02020603050405020304" pitchFamily="18" charset="0"/>
              </a:rPr>
              <a:t>exp.backoff</a:t>
            </a: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 till 60 sec -  after every 60 s once probed</a:t>
            </a:r>
            <a:endParaRPr kumimoji="1" lang="en-US" altLang="zh-TW" sz="2800" b="0" i="0" dirty="0">
              <a:latin typeface="Times New Roman" panose="02020603050405020304" pitchFamily="18" charset="0"/>
              <a:ea typeface="PMingLiU" panose="02020500000000000000" pitchFamily="18" charset="-120"/>
              <a:cs typeface="Times New Roman" panose="02020603050405020304" pitchFamily="18" charset="0"/>
            </a:endParaRPr>
          </a:p>
          <a:p>
            <a:pPr lvl="1" eaLnBrk="1" hangingPunct="1">
              <a:spcBef>
                <a:spcPct val="40000"/>
              </a:spcBef>
              <a:buClr>
                <a:schemeClr val="hlink"/>
              </a:buClr>
              <a:buSzPct val="55000"/>
              <a:buFont typeface="Wingdings" panose="05000000000000000000" pitchFamily="2" charset="2"/>
              <a:buChar char="n"/>
            </a:pPr>
            <a:endParaRPr kumimoji="1" lang="zh-TW" altLang="en-US" sz="2800" b="0" i="0" dirty="0">
              <a:latin typeface="Times New Roman" panose="02020603050405020304" pitchFamily="18"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10582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1853"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err="1">
                  <a:latin typeface="Times New Roman" panose="02020603050405020304" pitchFamily="18" charset="0"/>
                  <a:ea typeface="PMingLiU" panose="02020500000000000000" pitchFamily="18" charset="-120"/>
                  <a:cs typeface="Times New Roman" panose="02020603050405020304" pitchFamily="18" charset="0"/>
                </a:rPr>
                <a:t>Keepalive</a:t>
              </a:r>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 Timer</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810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Prevents long idle conn </a:t>
            </a:r>
            <a:r>
              <a:rPr kumimoji="1" lang="en-US" altLang="zh-TW" sz="2400" b="0" i="0" dirty="0" err="1">
                <a:latin typeface="Times New Roman" panose="02020603050405020304" pitchFamily="18" charset="0"/>
                <a:ea typeface="PMingLiU" panose="02020500000000000000" pitchFamily="18" charset="-120"/>
                <a:cs typeface="Times New Roman" panose="02020603050405020304" pitchFamily="18" charset="0"/>
              </a:rPr>
              <a:t>bw</a:t>
            </a: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 two TCP</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After conn, client has crashed – KAT</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2 hours – 10 probes – client is terminated</a:t>
            </a:r>
          </a:p>
        </p:txBody>
      </p:sp>
    </p:spTree>
    <p:extLst>
      <p:ext uri="{BB962C8B-B14F-4D97-AF65-F5344CB8AC3E}">
        <p14:creationId xmlns:p14="http://schemas.microsoft.com/office/powerpoint/2010/main" val="750181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3"/>
          <p:cNvGrpSpPr>
            <a:grpSpLocks/>
          </p:cNvGrpSpPr>
          <p:nvPr/>
        </p:nvGrpSpPr>
        <p:grpSpPr bwMode="auto">
          <a:xfrm>
            <a:off x="0" y="0"/>
            <a:ext cx="9144000" cy="609600"/>
            <a:chOff x="0" y="2448"/>
            <a:chExt cx="5760" cy="384"/>
          </a:xfrm>
        </p:grpSpPr>
        <p:sp>
          <p:nvSpPr>
            <p:cNvPr id="7066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endParaRPr lang="en-US" altLang="en-US">
                <a:solidFill>
                  <a:srgbClr val="000000"/>
                </a:solidFill>
              </a:endParaRPr>
            </a:p>
          </p:txBody>
        </p:sp>
        <p:sp>
          <p:nvSpPr>
            <p:cNvPr id="69638" name="Text Box 15"/>
            <p:cNvSpPr txBox="1">
              <a:spLocks noChangeArrowheads="1"/>
            </p:cNvSpPr>
            <p:nvPr/>
          </p:nvSpPr>
          <p:spPr bwMode="auto">
            <a:xfrm>
              <a:off x="0" y="2448"/>
              <a:ext cx="2181" cy="368"/>
            </a:xfrm>
            <a:prstGeom prst="rect">
              <a:avLst/>
            </a:prstGeom>
            <a:solidFill>
              <a:srgbClr val="2CB843"/>
            </a:solidFill>
            <a:ln w="9525">
              <a:solidFill>
                <a:srgbClr val="00CC00"/>
              </a:solidFill>
              <a:miter lim="800000"/>
              <a:headEnd/>
              <a:tailEnd/>
            </a:ln>
          </p:spPr>
          <p:txBody>
            <a:bodyPr wrap="none">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kumimoji="1" lang="en-US" altLang="zh-TW" dirty="0">
                  <a:latin typeface="Times New Roman" panose="02020603050405020304" pitchFamily="18" charset="0"/>
                  <a:ea typeface="PMingLiU" panose="02020500000000000000" pitchFamily="18" charset="-120"/>
                  <a:cs typeface="Times New Roman" panose="02020603050405020304" pitchFamily="18" charset="0"/>
                </a:rPr>
                <a:t>TIME WAIT Timer</a:t>
              </a:r>
              <a:endParaRPr lang="en-US" altLang="en-US" dirty="0">
                <a:solidFill>
                  <a:schemeClr val="hlink"/>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grpSp>
      <p:sp>
        <p:nvSpPr>
          <p:cNvPr id="70660" name="Rectangle 3"/>
          <p:cNvSpPr txBox="1">
            <a:spLocks noChangeArrowheads="1"/>
          </p:cNvSpPr>
          <p:nvPr/>
        </p:nvSpPr>
        <p:spPr bwMode="auto">
          <a:xfrm>
            <a:off x="3810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200" b="1" i="1">
                <a:solidFill>
                  <a:schemeClr val="tx1"/>
                </a:solidFill>
                <a:latin typeface="Baby Kruffy" charset="0"/>
                <a:ea typeface="ヒラギノ角ゴ Pro W3" pitchFamily="31" charset="-128"/>
              </a:defRPr>
            </a:lvl1pPr>
            <a:lvl2pPr marL="742950" indent="-285750">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2 MSL –connection termination</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Max segment lifetime – </a:t>
            </a:r>
            <a:r>
              <a:rPr kumimoji="1" lang="en-US" altLang="zh-TW" sz="2400" b="0" i="0" dirty="0" err="1">
                <a:latin typeface="Times New Roman" panose="02020603050405020304" pitchFamily="18" charset="0"/>
                <a:ea typeface="PMingLiU" panose="02020500000000000000" pitchFamily="18" charset="-120"/>
                <a:cs typeface="Times New Roman" panose="02020603050405020304" pitchFamily="18" charset="0"/>
              </a:rPr>
              <a:t>seg</a:t>
            </a: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 can exist before discarded</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30s / 1 min / 2 min –values</a:t>
            </a:r>
          </a:p>
          <a:p>
            <a:pPr eaLnBrk="1" hangingPunct="1">
              <a:spcBef>
                <a:spcPct val="40000"/>
              </a:spcBef>
              <a:buClr>
                <a:schemeClr val="folHlink"/>
              </a:buClr>
              <a:buSzPct val="60000"/>
              <a:buFont typeface="Wingdings" panose="05000000000000000000" pitchFamily="2" charset="2"/>
              <a:buChar char="n"/>
            </a:pPr>
            <a:r>
              <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rPr>
              <a:t>TCP active close and final </a:t>
            </a:r>
            <a:r>
              <a:rPr kumimoji="1" lang="en-US" altLang="zh-TW" sz="2400" b="0" i="0" dirty="0" err="1">
                <a:latin typeface="Times New Roman" panose="02020603050405020304" pitchFamily="18" charset="0"/>
                <a:ea typeface="PMingLiU" panose="02020500000000000000" pitchFamily="18" charset="-120"/>
                <a:cs typeface="Times New Roman" panose="02020603050405020304" pitchFamily="18" charset="0"/>
              </a:rPr>
              <a:t>ack</a:t>
            </a:r>
            <a:endParaRPr kumimoji="1" lang="en-US" altLang="zh-TW" sz="2400" b="0" i="0" dirty="0">
              <a:latin typeface="Times New Roman" panose="02020603050405020304" pitchFamily="18"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275197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Check Your Understanding</a:t>
            </a:r>
          </a:p>
        </p:txBody>
      </p:sp>
      <p:sp>
        <p:nvSpPr>
          <p:cNvPr id="3" name="Content Placeholder 2"/>
          <p:cNvSpPr>
            <a:spLocks noGrp="1"/>
          </p:cNvSpPr>
          <p:nvPr>
            <p:ph idx="1"/>
          </p:nvPr>
        </p:nvSpPr>
        <p:spPr/>
        <p:txBody>
          <a:bodyPr/>
          <a:lstStyle/>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r>
              <a:rPr lang="en-US" altLang="en-US" sz="3200" dirty="0">
                <a:latin typeface="Times New Roman" panose="02020603050405020304" charset="0"/>
                <a:cs typeface="Times New Roman" panose="02020603050405020304" charset="0"/>
              </a:rPr>
              <a:t>	What action is taken when a duplicate packet arrives at receiver?</a:t>
            </a:r>
            <a:endParaRPr lang="en-US" alt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understand</a:t>
            </a:r>
          </a:p>
          <a:p>
            <a:pPr marL="0" indent="0">
              <a:buNone/>
            </a:pPr>
            <a:endParaRPr lang="en-US" sz="2400" dirty="0"/>
          </a:p>
          <a:p>
            <a:pPr eaLnBrk="1" hangingPunct="1">
              <a:lnSpc>
                <a:spcPct val="90000"/>
              </a:lnSpc>
            </a:pPr>
            <a:r>
              <a:rPr lang="en-US" dirty="0"/>
              <a:t>User Datagram Protocol</a:t>
            </a:r>
          </a:p>
          <a:p>
            <a:pPr eaLnBrk="1" hangingPunct="1">
              <a:lnSpc>
                <a:spcPct val="90000"/>
              </a:lnSpc>
            </a:pPr>
            <a:endParaRPr lang="en-US" dirty="0"/>
          </a:p>
          <a:p>
            <a:pPr eaLnBrk="1" hangingPunct="1">
              <a:lnSpc>
                <a:spcPct val="90000"/>
              </a:lnSpc>
            </a:pPr>
            <a:r>
              <a:rPr lang="en-US" dirty="0"/>
              <a:t>Transmission Control Protocol</a:t>
            </a:r>
          </a:p>
          <a:p>
            <a:pPr lvl="1" eaLnBrk="1" hangingPunct="1">
              <a:lnSpc>
                <a:spcPct val="90000"/>
              </a:lnSpc>
            </a:pPr>
            <a:r>
              <a:rPr lang="en-US" dirty="0"/>
              <a:t>Segment Format</a:t>
            </a:r>
          </a:p>
          <a:p>
            <a:pPr lvl="1" eaLnBrk="1" hangingPunct="1">
              <a:lnSpc>
                <a:spcPct val="90000"/>
              </a:lnSpc>
            </a:pPr>
            <a:r>
              <a:rPr lang="en-US" dirty="0"/>
              <a:t>FSM of TCP</a:t>
            </a:r>
          </a:p>
          <a:p>
            <a:pPr lvl="1" eaLnBrk="1" hangingPunct="1">
              <a:lnSpc>
                <a:spcPct val="90000"/>
              </a:lnSpc>
            </a:pPr>
            <a:r>
              <a:rPr lang="en-US" dirty="0"/>
              <a:t>Flow Control</a:t>
            </a:r>
          </a:p>
          <a:p>
            <a:pPr lvl="1" eaLnBrk="1" hangingPunct="1">
              <a:lnSpc>
                <a:spcPct val="90000"/>
              </a:lnSpc>
            </a:pPr>
            <a:r>
              <a:rPr lang="en-US" dirty="0"/>
              <a:t>Congestion Control – Tahoe, Reno</a:t>
            </a:r>
          </a:p>
          <a:p>
            <a:pPr lvl="1" eaLnBrk="1" hangingPunct="1">
              <a:lnSpc>
                <a:spcPct val="90000"/>
              </a:lnSpc>
            </a:pPr>
            <a:r>
              <a:rPr lang="en-US" dirty="0"/>
              <a:t>Retransmission Timer Management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r>
              <a:rPr lang="en-US" altLang="en-US" sz="2000" dirty="0">
                <a:latin typeface="Times-BoldItalic" charset="0"/>
              </a:rPr>
              <a:t>User datagram packet format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990600"/>
            <a:ext cx="4759325"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505200"/>
            <a:ext cx="6872288"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611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1000" fill="hold"/>
                                        <p:tgtEl>
                                          <p:spTgt spid="1027"/>
                                        </p:tgtEl>
                                        <p:attrNameLst>
                                          <p:attrName>ppt_w</p:attrName>
                                        </p:attrNameLst>
                                      </p:cBhvr>
                                      <p:tavLst>
                                        <p:tav tm="0">
                                          <p:val>
                                            <p:fltVal val="0"/>
                                          </p:val>
                                        </p:tav>
                                        <p:tav tm="100000">
                                          <p:val>
                                            <p:strVal val="#ppt_w"/>
                                          </p:val>
                                        </p:tav>
                                      </p:tavLst>
                                    </p:anim>
                                    <p:anim calcmode="lin" valueType="num">
                                      <p:cBhvr>
                                        <p:cTn id="16" dur="1000" fill="hold"/>
                                        <p:tgtEl>
                                          <p:spTgt spid="1027"/>
                                        </p:tgtEl>
                                        <p:attrNameLst>
                                          <p:attrName>ppt_h</p:attrName>
                                        </p:attrNameLst>
                                      </p:cBhvr>
                                      <p:tavLst>
                                        <p:tav tm="0">
                                          <p:val>
                                            <p:fltVal val="0"/>
                                          </p:val>
                                        </p:tav>
                                        <p:tav tm="100000">
                                          <p:val>
                                            <p:strVal val="#ppt_h"/>
                                          </p:val>
                                        </p:tav>
                                      </p:tavLst>
                                    </p:anim>
                                    <p:anim calcmode="lin" valueType="num">
                                      <p:cBhvr>
                                        <p:cTn id="17" dur="1000" fill="hold"/>
                                        <p:tgtEl>
                                          <p:spTgt spid="1027"/>
                                        </p:tgtEl>
                                        <p:attrNameLst>
                                          <p:attrName>style.rotation</p:attrName>
                                        </p:attrNameLst>
                                      </p:cBhvr>
                                      <p:tavLst>
                                        <p:tav tm="0">
                                          <p:val>
                                            <p:fltVal val="90"/>
                                          </p:val>
                                        </p:tav>
                                        <p:tav tm="100000">
                                          <p:val>
                                            <p:fltVal val="0"/>
                                          </p:val>
                                        </p:tav>
                                      </p:tavLst>
                                    </p:anim>
                                    <p:animEffect transition="in" filter="fade">
                                      <p:cBhvr>
                                        <p:cTn id="18"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143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600088" cy="646331"/>
          </a:xfrm>
          <a:prstGeom prst="rect">
            <a:avLst/>
          </a:prstGeom>
          <a:noFill/>
          <a:ln>
            <a:noFill/>
          </a:ln>
        </p:spPr>
        <p:txBody>
          <a:bodyPr wrap="none">
            <a:spAutoFit/>
          </a:bodyPr>
          <a:lstStyle>
            <a:lvl1pPr eaLnBrk="0" hangingPunct="0">
              <a:defRPr sz="3200" b="1" i="1">
                <a:solidFill>
                  <a:schemeClr val="tx1"/>
                </a:solidFill>
                <a:latin typeface="Baby Kruffy" charset="0"/>
                <a:ea typeface="ヒラギノ角ゴ Pro W3" charset="-128"/>
              </a:defRPr>
            </a:lvl1pPr>
            <a:lvl2pPr marL="37931725" indent="-37474525" eaLnBrk="0" hangingPunct="0">
              <a:defRPr sz="3200" b="1" i="1">
                <a:solidFill>
                  <a:schemeClr val="tx1"/>
                </a:solidFill>
                <a:latin typeface="Baby Kruffy" charset="0"/>
                <a:ea typeface="ヒラギノ角ゴ Pro W3" charset="-128"/>
              </a:defRPr>
            </a:lvl2pPr>
            <a:lvl3pPr eaLnBrk="0" hangingPunct="0">
              <a:defRPr sz="3200" b="1" i="1">
                <a:solidFill>
                  <a:schemeClr val="tx1"/>
                </a:solidFill>
                <a:latin typeface="Baby Kruffy" charset="0"/>
                <a:ea typeface="ヒラギノ角ゴ Pro W3" charset="-128"/>
              </a:defRPr>
            </a:lvl3pPr>
            <a:lvl4pPr eaLnBrk="0" hangingPunct="0">
              <a:defRPr sz="3200" b="1" i="1">
                <a:solidFill>
                  <a:schemeClr val="tx1"/>
                </a:solidFill>
                <a:latin typeface="Baby Kruffy" charset="0"/>
                <a:ea typeface="ヒラギノ角ゴ Pro W3" charset="-128"/>
              </a:defRPr>
            </a:lvl4pPr>
            <a:lvl5pPr eaLnBrk="0" hangingPunct="0">
              <a:defRPr sz="3200" b="1" i="1">
                <a:solidFill>
                  <a:schemeClr val="tx1"/>
                </a:solidFill>
                <a:latin typeface="Baby Kruffy" charset="0"/>
                <a:ea typeface="ヒラギノ角ゴ Pro W3" charset="-128"/>
              </a:defRPr>
            </a:lvl5pPr>
            <a:lvl6pPr marL="457200" eaLnBrk="0" fontAlgn="base" hangingPunct="0">
              <a:spcBef>
                <a:spcPct val="0"/>
              </a:spcBef>
              <a:spcAft>
                <a:spcPct val="0"/>
              </a:spcAft>
              <a:defRPr sz="3200" b="1" i="1">
                <a:solidFill>
                  <a:schemeClr val="tx1"/>
                </a:solidFill>
                <a:latin typeface="Baby Kruffy" charset="0"/>
                <a:ea typeface="ヒラギノ角ゴ Pro W3" charset="-128"/>
              </a:defRPr>
            </a:lvl6pPr>
            <a:lvl7pPr marL="914400" eaLnBrk="0" fontAlgn="base" hangingPunct="0">
              <a:spcBef>
                <a:spcPct val="0"/>
              </a:spcBef>
              <a:spcAft>
                <a:spcPct val="0"/>
              </a:spcAft>
              <a:defRPr sz="3200" b="1" i="1">
                <a:solidFill>
                  <a:schemeClr val="tx1"/>
                </a:solidFill>
                <a:latin typeface="Baby Kruffy" charset="0"/>
                <a:ea typeface="ヒラギノ角ゴ Pro W3" charset="-128"/>
              </a:defRPr>
            </a:lvl7pPr>
            <a:lvl8pPr marL="1371600" eaLnBrk="0" fontAlgn="base" hangingPunct="0">
              <a:spcBef>
                <a:spcPct val="0"/>
              </a:spcBef>
              <a:spcAft>
                <a:spcPct val="0"/>
              </a:spcAft>
              <a:defRPr sz="3200" b="1" i="1">
                <a:solidFill>
                  <a:schemeClr val="tx1"/>
                </a:solidFill>
                <a:latin typeface="Baby Kruffy" charset="0"/>
                <a:ea typeface="ヒラギノ角ゴ Pro W3" charset="-128"/>
              </a:defRPr>
            </a:lvl8pPr>
            <a:lvl9pPr marL="1828800" eaLnBrk="0" fontAlgn="base" hangingPunct="0">
              <a:spcBef>
                <a:spcPct val="0"/>
              </a:spcBef>
              <a:spcAft>
                <a:spcPct val="0"/>
              </a:spcAft>
              <a:defRPr sz="3200" b="1" i="1">
                <a:solidFill>
                  <a:schemeClr val="tx1"/>
                </a:solidFill>
                <a:latin typeface="Baby Kruffy" charset="0"/>
                <a:ea typeface="ヒラギノ角ゴ Pro W3" charset="-128"/>
              </a:defRPr>
            </a:lvl9pPr>
          </a:lstStyle>
          <a:p>
            <a:pPr>
              <a:defRPr/>
            </a:pPr>
            <a:r>
              <a:rPr lang="en-US" altLang="en-US" sz="3600" dirty="0">
                <a:solidFill>
                  <a:schemeClr val="hlink"/>
                </a:solidFill>
                <a:effectLst>
                  <a:outerShdw blurRad="38100" dist="38100" dir="2700000" algn="tl">
                    <a:srgbClr val="C0C0C0"/>
                  </a:outerShdw>
                </a:effectLst>
                <a:latin typeface="Times New Roman" charset="0"/>
              </a:rPr>
              <a:t>UDP Applications</a:t>
            </a:r>
          </a:p>
        </p:txBody>
      </p:sp>
      <p:sp>
        <p:nvSpPr>
          <p:cNvPr id="14347" name="Rectangle 10"/>
          <p:cNvSpPr>
            <a:spLocks noChangeArrowheads="1"/>
          </p:cNvSpPr>
          <p:nvPr/>
        </p:nvSpPr>
        <p:spPr bwMode="auto">
          <a:xfrm>
            <a:off x="381000" y="1066800"/>
            <a:ext cx="7924800" cy="35394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charset="0"/>
                <a:ea typeface="ヒラギノ角ゴ Pro W3" pitchFamily="31" charset="-128"/>
              </a:defRPr>
            </a:lvl1pPr>
            <a:lvl2pPr marL="37931725" indent="-37474525">
              <a:defRPr sz="3200" b="1" i="1">
                <a:solidFill>
                  <a:schemeClr val="tx1"/>
                </a:solidFill>
                <a:latin typeface="Baby Kruffy" charset="0"/>
                <a:ea typeface="ヒラギノ角ゴ Pro W3" pitchFamily="31" charset="-128"/>
              </a:defRPr>
            </a:lvl2pPr>
            <a:lvl3pPr marL="1143000" indent="-228600">
              <a:defRPr sz="3200" b="1" i="1">
                <a:solidFill>
                  <a:schemeClr val="tx1"/>
                </a:solidFill>
                <a:latin typeface="Baby Kruffy" charset="0"/>
                <a:ea typeface="ヒラギノ角ゴ Pro W3" pitchFamily="31" charset="-128"/>
              </a:defRPr>
            </a:lvl3pPr>
            <a:lvl4pPr marL="1600200" indent="-228600">
              <a:defRPr sz="3200" b="1" i="1">
                <a:solidFill>
                  <a:schemeClr val="tx1"/>
                </a:solidFill>
                <a:latin typeface="Baby Kruffy" charset="0"/>
                <a:ea typeface="ヒラギノ角ゴ Pro W3" pitchFamily="31" charset="-128"/>
              </a:defRPr>
            </a:lvl4pPr>
            <a:lvl5pPr marL="2057400" indent="-228600">
              <a:defRPr sz="3200" b="1" i="1">
                <a:solidFill>
                  <a:schemeClr val="tx1"/>
                </a:solidFill>
                <a:latin typeface="Baby Kruffy" charset="0"/>
                <a:ea typeface="ヒラギノ角ゴ Pro W3" pitchFamily="31" charset="-128"/>
              </a:defRPr>
            </a:lvl5pPr>
            <a:lvl6pPr marL="25146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6pPr>
            <a:lvl7pPr marL="29718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7pPr>
            <a:lvl8pPr marL="34290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8pPr>
            <a:lvl9pPr marL="3886200" indent="-228600" eaLnBrk="0" fontAlgn="base" hangingPunct="0">
              <a:spcBef>
                <a:spcPct val="0"/>
              </a:spcBef>
              <a:spcAft>
                <a:spcPct val="0"/>
              </a:spcAft>
              <a:defRPr sz="3200" b="1" i="1">
                <a:solidFill>
                  <a:schemeClr val="tx1"/>
                </a:solidFill>
                <a:latin typeface="Baby Kruffy" charset="0"/>
                <a:ea typeface="ヒラギノ角ゴ Pro W3" pitchFamily="31" charset="-128"/>
              </a:defRPr>
            </a:lvl9pPr>
          </a:lstStyle>
          <a:p>
            <a:pPr marL="457200" indent="-457200" algn="just">
              <a:buFont typeface="Arial" panose="020B0604020202020204" pitchFamily="34" charset="0"/>
              <a:buChar char="•"/>
            </a:pPr>
            <a:r>
              <a:rPr lang="en-US" altLang="en-US" sz="2800" dirty="0">
                <a:latin typeface="Times New Roman" panose="02020603050405020304" pitchFamily="18" charset="0"/>
              </a:rPr>
              <a:t>Application which needs simple request response communication</a:t>
            </a:r>
          </a:p>
          <a:p>
            <a:pPr marL="457200" indent="-457200" algn="just">
              <a:buFont typeface="Arial" panose="020B0604020202020204" pitchFamily="34" charset="0"/>
              <a:buChar char="•"/>
            </a:pPr>
            <a:r>
              <a:rPr lang="en-US" altLang="en-US" sz="2800" dirty="0">
                <a:latin typeface="Times New Roman" panose="02020603050405020304" pitchFamily="18" charset="0"/>
              </a:rPr>
              <a:t>Process with internal flow and error control </a:t>
            </a:r>
            <a:r>
              <a:rPr lang="en-US" altLang="en-US" sz="2800" dirty="0" err="1">
                <a:latin typeface="Times New Roman" panose="02020603050405020304" pitchFamily="18" charset="0"/>
              </a:rPr>
              <a:t>eg:TFTP</a:t>
            </a:r>
            <a:endParaRPr lang="en-US" altLang="en-US" sz="2800" dirty="0">
              <a:latin typeface="Times New Roman" panose="02020603050405020304" pitchFamily="18" charset="0"/>
            </a:endParaRPr>
          </a:p>
          <a:p>
            <a:pPr marL="457200" indent="-457200" algn="just">
              <a:buFont typeface="Arial" panose="020B0604020202020204" pitchFamily="34" charset="0"/>
              <a:buChar char="•"/>
            </a:pPr>
            <a:r>
              <a:rPr lang="en-US" altLang="en-US" sz="2800" dirty="0">
                <a:latin typeface="Times New Roman" panose="02020603050405020304" pitchFamily="18" charset="0"/>
              </a:rPr>
              <a:t>Multicasting</a:t>
            </a:r>
          </a:p>
          <a:p>
            <a:pPr marL="457200" indent="-457200" algn="just">
              <a:buFont typeface="Arial" panose="020B0604020202020204" pitchFamily="34" charset="0"/>
              <a:buChar char="•"/>
            </a:pPr>
            <a:r>
              <a:rPr lang="en-US" altLang="en-US" sz="2800" dirty="0">
                <a:latin typeface="Times New Roman" panose="02020603050405020304" pitchFamily="18" charset="0"/>
              </a:rPr>
              <a:t>SNMP</a:t>
            </a:r>
          </a:p>
          <a:p>
            <a:pPr marL="457200" indent="-457200" algn="just">
              <a:buFont typeface="Arial" panose="020B0604020202020204" pitchFamily="34" charset="0"/>
              <a:buChar char="•"/>
            </a:pPr>
            <a:r>
              <a:rPr lang="en-US" altLang="en-US" sz="2800" dirty="0">
                <a:latin typeface="Times New Roman" panose="02020603050405020304" pitchFamily="18" charset="0"/>
              </a:rPr>
              <a:t>Routing table updates </a:t>
            </a:r>
            <a:r>
              <a:rPr lang="en-US" altLang="en-US" sz="2800" dirty="0" err="1">
                <a:latin typeface="Times New Roman" panose="02020603050405020304" pitchFamily="18" charset="0"/>
              </a:rPr>
              <a:t>eg</a:t>
            </a:r>
            <a:r>
              <a:rPr lang="en-US" altLang="en-US" sz="2800" dirty="0">
                <a:latin typeface="Times New Roman" panose="02020603050405020304" pitchFamily="18" charset="0"/>
              </a:rPr>
              <a:t> RIP</a:t>
            </a:r>
          </a:p>
          <a:p>
            <a:pPr marL="457200" indent="-457200" algn="just">
              <a:buFont typeface="Arial" panose="020B0604020202020204" pitchFamily="34" charset="0"/>
              <a:buChar char="•"/>
            </a:pPr>
            <a:r>
              <a:rPr lang="en-US" altLang="en-US" sz="2800" dirty="0">
                <a:latin typeface="Times New Roman" panose="02020603050405020304" pitchFamily="18" charset="0"/>
              </a:rPr>
              <a:t>DNS</a:t>
            </a:r>
          </a:p>
        </p:txBody>
      </p:sp>
    </p:spTree>
    <p:extLst>
      <p:ext uri="{BB962C8B-B14F-4D97-AF65-F5344CB8AC3E}">
        <p14:creationId xmlns:p14="http://schemas.microsoft.com/office/powerpoint/2010/main" val="1346671856"/>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2322</Words>
  <Application>Microsoft Office PowerPoint</Application>
  <PresentationFormat>On-screen Show (4:3)</PresentationFormat>
  <Paragraphs>307</Paragraphs>
  <Slides>77</Slides>
  <Notes>71</Notes>
  <HiddenSlides>3</HiddenSlides>
  <MMClips>0</MMClips>
  <ScaleCrop>false</ScaleCrop>
  <HeadingPairs>
    <vt:vector size="4" baseType="variant">
      <vt:variant>
        <vt:lpstr>Theme</vt:lpstr>
      </vt:variant>
      <vt:variant>
        <vt:i4>2</vt:i4>
      </vt:variant>
      <vt:variant>
        <vt:lpstr>Slide Titles</vt:lpstr>
      </vt:variant>
      <vt:variant>
        <vt:i4>77</vt:i4>
      </vt:variant>
    </vt:vector>
  </HeadingPairs>
  <TitlesOfParts>
    <vt:vector size="79" baseType="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Sabarivasan Velayutham</cp:lastModifiedBy>
  <cp:revision>970</cp:revision>
  <dcterms:created xsi:type="dcterms:W3CDTF">2008-07-27T22:34:00Z</dcterms:created>
  <dcterms:modified xsi:type="dcterms:W3CDTF">2022-11-19T16:07:24Z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